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44"/>
  </p:notesMasterIdLst>
  <p:sldIdLst>
    <p:sldId id="409" r:id="rId2"/>
    <p:sldId id="672" r:id="rId3"/>
    <p:sldId id="257" r:id="rId4"/>
    <p:sldId id="643" r:id="rId5"/>
    <p:sldId id="644" r:id="rId6"/>
    <p:sldId id="645" r:id="rId7"/>
    <p:sldId id="636" r:id="rId8"/>
    <p:sldId id="639" r:id="rId9"/>
    <p:sldId id="562" r:id="rId10"/>
    <p:sldId id="640" r:id="rId11"/>
    <p:sldId id="646" r:id="rId12"/>
    <p:sldId id="648" r:id="rId13"/>
    <p:sldId id="649" r:id="rId14"/>
    <p:sldId id="647" r:id="rId15"/>
    <p:sldId id="650" r:id="rId16"/>
    <p:sldId id="651" r:id="rId17"/>
    <p:sldId id="652" r:id="rId18"/>
    <p:sldId id="653" r:id="rId19"/>
    <p:sldId id="654" r:id="rId20"/>
    <p:sldId id="655" r:id="rId21"/>
    <p:sldId id="656" r:id="rId22"/>
    <p:sldId id="657" r:id="rId23"/>
    <p:sldId id="658" r:id="rId24"/>
    <p:sldId id="637" r:id="rId25"/>
    <p:sldId id="641" r:id="rId26"/>
    <p:sldId id="642" r:id="rId27"/>
    <p:sldId id="660" r:id="rId28"/>
    <p:sldId id="665" r:id="rId29"/>
    <p:sldId id="667" r:id="rId30"/>
    <p:sldId id="669" r:id="rId31"/>
    <p:sldId id="670" r:id="rId32"/>
    <p:sldId id="661" r:id="rId33"/>
    <p:sldId id="662" r:id="rId34"/>
    <p:sldId id="663" r:id="rId35"/>
    <p:sldId id="671" r:id="rId36"/>
    <p:sldId id="666" r:id="rId37"/>
    <p:sldId id="664" r:id="rId38"/>
    <p:sldId id="668" r:id="rId39"/>
    <p:sldId id="483" r:id="rId40"/>
    <p:sldId id="287" r:id="rId41"/>
    <p:sldId id="284" r:id="rId42"/>
    <p:sldId id="288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5C90"/>
    <a:srgbClr val="FA3660"/>
    <a:srgbClr val="0D3240"/>
    <a:srgbClr val="009BAF"/>
    <a:srgbClr val="FCD4D9"/>
    <a:srgbClr val="FBBBC3"/>
    <a:srgbClr val="FB9815"/>
    <a:srgbClr val="FAAD15"/>
    <a:srgbClr val="FE963D"/>
    <a:srgbClr val="F7B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63" Type="http://schemas.openxmlformats.org/officeDocument/2006/relationships/commentAuthors" Target="commentAuthors.xml"/><Relationship Id="rId68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64" Type="http://schemas.openxmlformats.org/officeDocument/2006/relationships/presProps" Target="pres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customschemas.google.com/relationships/presentationmetadata" Target="metadata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6002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4807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 los contratos </a:t>
            </a:r>
            <a:r>
              <a:rPr lang="es-CO" dirty="0" err="1"/>
              <a:t>oirentados</a:t>
            </a:r>
            <a:r>
              <a:rPr lang="es-CO" dirty="0"/>
              <a:t> al consumidor el servidor requiere conocer quienes son sus consumidores y como usan el servicio. Los consumidores pueden sugerir cambios en el contrato, los cuales pueden ser aceptados o rechazados dependiendo de cómo afecten a otros consumidores.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66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La disponibilidad obliga al consumidor a esperar o reintentar reestablecer conexión con el servicio. La </a:t>
            </a:r>
            <a:r>
              <a:rPr lang="es-CO" dirty="0" err="1"/>
              <a:t>reponsividad</a:t>
            </a:r>
            <a:r>
              <a:rPr lang="es-CO" dirty="0"/>
              <a:t> es mas </a:t>
            </a:r>
            <a:r>
              <a:rPr lang="es-CO" dirty="0" err="1"/>
              <a:t>desafiane</a:t>
            </a:r>
            <a:r>
              <a:rPr lang="es-CO" dirty="0"/>
              <a:t> porque nos </a:t>
            </a:r>
            <a:r>
              <a:rPr lang="es-CO" dirty="0" err="1"/>
              <a:t>enfrent</a:t>
            </a:r>
            <a:r>
              <a:rPr lang="es-CO" dirty="0"/>
              <a:t> a la pregunta Cuánto debería tardar el </a:t>
            </a:r>
            <a:r>
              <a:rPr lang="es-CO" dirty="0" err="1"/>
              <a:t>request</a:t>
            </a:r>
            <a:r>
              <a:rPr lang="es-CO" dirty="0"/>
              <a:t> en ser respondido?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7752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Arquitecturas orientadas a servicios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Nicolás Ramírez Vélez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Servicios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SOA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3" name="Google Shape;44;p33">
            <a:extLst>
              <a:ext uri="{FF2B5EF4-FFF2-40B4-BE49-F238E27FC236}">
                <a16:creationId xmlns:a16="http://schemas.microsoft.com/office/drawing/2014/main" id="{626BFCE7-3DCF-D08C-AAA4-F9FE0D1818EF}"/>
              </a:ext>
            </a:extLst>
          </p:cNvPr>
          <p:cNvSpPr/>
          <p:nvPr userDrawn="1"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33">
            <a:extLst>
              <a:ext uri="{FF2B5EF4-FFF2-40B4-BE49-F238E27FC236}">
                <a16:creationId xmlns:a16="http://schemas.microsoft.com/office/drawing/2014/main" id="{59689239-458F-0BDA-8264-8BC9D171ECE8}"/>
              </a:ext>
            </a:extLst>
          </p:cNvPr>
          <p:cNvSpPr/>
          <p:nvPr userDrawn="1"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8;p33">
            <a:extLst>
              <a:ext uri="{FF2B5EF4-FFF2-40B4-BE49-F238E27FC236}">
                <a16:creationId xmlns:a16="http://schemas.microsoft.com/office/drawing/2014/main" id="{E3E79E19-36B5-CDB6-5AEA-14A50DE2F611}"/>
              </a:ext>
            </a:extLst>
          </p:cNvPr>
          <p:cNvSpPr/>
          <p:nvPr userDrawn="1"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3;p33">
            <a:extLst>
              <a:ext uri="{FF2B5EF4-FFF2-40B4-BE49-F238E27FC236}">
                <a16:creationId xmlns:a16="http://schemas.microsoft.com/office/drawing/2014/main" id="{A2B3EB85-3CC2-5DA9-F597-BECD75FACE69}"/>
              </a:ext>
            </a:extLst>
          </p:cNvPr>
          <p:cNvSpPr/>
          <p:nvPr userDrawn="1"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5;p33">
            <a:extLst>
              <a:ext uri="{FF2B5EF4-FFF2-40B4-BE49-F238E27FC236}">
                <a16:creationId xmlns:a16="http://schemas.microsoft.com/office/drawing/2014/main" id="{C0532D38-9A8A-4C10-22AE-8F2A416B9C94}"/>
              </a:ext>
            </a:extLst>
          </p:cNvPr>
          <p:cNvSpPr/>
          <p:nvPr userDrawn="1"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Servicios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7;p33">
            <a:extLst>
              <a:ext uri="{FF2B5EF4-FFF2-40B4-BE49-F238E27FC236}">
                <a16:creationId xmlns:a16="http://schemas.microsoft.com/office/drawing/2014/main" id="{5D746999-02DB-BE24-B583-7B2CB9DE9D13}"/>
              </a:ext>
            </a:extLst>
          </p:cNvPr>
          <p:cNvSpPr/>
          <p:nvPr userDrawn="1"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SOA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3" name="Google Shape;44;p33">
            <a:extLst>
              <a:ext uri="{FF2B5EF4-FFF2-40B4-BE49-F238E27FC236}">
                <a16:creationId xmlns:a16="http://schemas.microsoft.com/office/drawing/2014/main" id="{D0F4885A-91D3-AD1C-B70F-5EDBCB79F351}"/>
              </a:ext>
            </a:extLst>
          </p:cNvPr>
          <p:cNvSpPr/>
          <p:nvPr userDrawn="1"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33">
            <a:extLst>
              <a:ext uri="{FF2B5EF4-FFF2-40B4-BE49-F238E27FC236}">
                <a16:creationId xmlns:a16="http://schemas.microsoft.com/office/drawing/2014/main" id="{633DA0A5-3D62-3248-4284-E2EA1008E75C}"/>
              </a:ext>
            </a:extLst>
          </p:cNvPr>
          <p:cNvSpPr/>
          <p:nvPr userDrawn="1"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8;p33">
            <a:extLst>
              <a:ext uri="{FF2B5EF4-FFF2-40B4-BE49-F238E27FC236}">
                <a16:creationId xmlns:a16="http://schemas.microsoft.com/office/drawing/2014/main" id="{89A96DFA-02AD-32D5-8D02-6D71BC20CD15}"/>
              </a:ext>
            </a:extLst>
          </p:cNvPr>
          <p:cNvSpPr/>
          <p:nvPr userDrawn="1"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3;p33">
            <a:extLst>
              <a:ext uri="{FF2B5EF4-FFF2-40B4-BE49-F238E27FC236}">
                <a16:creationId xmlns:a16="http://schemas.microsoft.com/office/drawing/2014/main" id="{73168625-9392-D503-0825-A0CCF3BE5984}"/>
              </a:ext>
            </a:extLst>
          </p:cNvPr>
          <p:cNvSpPr/>
          <p:nvPr userDrawn="1"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5;p33">
            <a:extLst>
              <a:ext uri="{FF2B5EF4-FFF2-40B4-BE49-F238E27FC236}">
                <a16:creationId xmlns:a16="http://schemas.microsoft.com/office/drawing/2014/main" id="{5E20AC47-CB73-5D4B-B637-530CE9E0DE5F}"/>
              </a:ext>
            </a:extLst>
          </p:cNvPr>
          <p:cNvSpPr/>
          <p:nvPr userDrawn="1"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Servicios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7;p33">
            <a:extLst>
              <a:ext uri="{FF2B5EF4-FFF2-40B4-BE49-F238E27FC236}">
                <a16:creationId xmlns:a16="http://schemas.microsoft.com/office/drawing/2014/main" id="{21C4390D-65AA-742F-3FE7-921F390005F9}"/>
              </a:ext>
            </a:extLst>
          </p:cNvPr>
          <p:cNvSpPr/>
          <p:nvPr userDrawn="1"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SOA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33D3F32A-C25F-BAC5-7434-92DFCA28D038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826A27DB-50C0-FF63-6213-CBFD968B3BD9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464D6550-3F4D-ED27-4B80-7A5F0C28C8B5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4900346C-81C8-9309-BB49-AC74A560E91A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F7202863-CF5C-46BA-F704-967DC8988795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3F2BE1D7-7D98-4896-8DE0-F97074A4EB00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74BAB066-7C20-579D-5BAF-9E2F5B3D86FE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DDF1CFB1-2EB3-083C-6AB3-835D5E52E6CA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s.cdyne.com/ip2geo/ip2geo.asmx?wsd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E0414-001A-6DD5-FA5A-10CFD5FF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Nicolás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F0F41EA-5B77-D967-3090-E1659294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Comunicación con servicios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73753E-495F-EC45-6540-3CA7BFBCC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38E0D93-EE43-3E6A-F7C4-1565ACCD70E7}"/>
              </a:ext>
            </a:extLst>
          </p:cNvPr>
          <p:cNvSpPr txBox="1">
            <a:spLocks/>
          </p:cNvSpPr>
          <p:nvPr/>
        </p:nvSpPr>
        <p:spPr>
          <a:xfrm>
            <a:off x="1820321" y="1410789"/>
            <a:ext cx="4692774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200" b="1" dirty="0"/>
              <a:t>SOAP</a:t>
            </a:r>
            <a:r>
              <a:rPr lang="en-US" sz="2200" dirty="0"/>
              <a:t>. A standard protocol for communication in the web services technology. Service consumers and providers </a:t>
            </a:r>
            <a:r>
              <a:rPr lang="en-US" sz="2200" b="1" dirty="0"/>
              <a:t>interact by exchanging request/reply XML messages </a:t>
            </a:r>
            <a:r>
              <a:rPr lang="en-US" sz="2200" dirty="0"/>
              <a:t>typically on top of HTTP.</a:t>
            </a:r>
          </a:p>
          <a:p>
            <a:pPr>
              <a:buSzPct val="100000"/>
            </a:pPr>
            <a:endParaRPr lang="en-US" sz="2200" dirty="0"/>
          </a:p>
          <a:p>
            <a:pPr>
              <a:buSzPct val="100000"/>
            </a:pPr>
            <a:r>
              <a:rPr lang="en-US" sz="2200" dirty="0"/>
              <a:t>SOAP is commonly used in combination with WSDL. </a:t>
            </a:r>
            <a:r>
              <a:rPr lang="en-US" sz="2200" b="1" dirty="0"/>
              <a:t>WSDL</a:t>
            </a:r>
            <a:r>
              <a:rPr lang="en-US" sz="2200" dirty="0"/>
              <a:t> is an XML document that describes a web service. </a:t>
            </a:r>
          </a:p>
          <a:p>
            <a:pPr>
              <a:buSzPct val="100000"/>
            </a:pPr>
            <a:endParaRPr lang="en-US" sz="2200" dirty="0"/>
          </a:p>
          <a:p>
            <a:pPr>
              <a:buSzPct val="100000"/>
            </a:pPr>
            <a:r>
              <a:rPr lang="en-US" sz="2200" b="1" dirty="0"/>
              <a:t>More standardized</a:t>
            </a:r>
            <a:r>
              <a:rPr lang="en-US" sz="2200" dirty="0"/>
              <a:t>.</a:t>
            </a:r>
          </a:p>
          <a:p>
            <a:pPr>
              <a:buSzPct val="100000"/>
            </a:pP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1172DC-123C-2AB4-90F7-8994FF3B64A2}"/>
              </a:ext>
            </a:extLst>
          </p:cNvPr>
          <p:cNvSpPr txBox="1">
            <a:spLocks/>
          </p:cNvSpPr>
          <p:nvPr/>
        </p:nvSpPr>
        <p:spPr>
          <a:xfrm>
            <a:off x="7031136" y="1410789"/>
            <a:ext cx="4885280" cy="4663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buSzPct val="100000"/>
            </a:pPr>
            <a:r>
              <a:rPr lang="en-US" sz="2200" dirty="0"/>
              <a:t>Representational State Transfer (</a:t>
            </a:r>
            <a:r>
              <a:rPr lang="en-US" sz="2200" b="1" dirty="0"/>
              <a:t>REST</a:t>
            </a:r>
            <a:r>
              <a:rPr lang="en-US" sz="2200" dirty="0"/>
              <a:t>). A service consumer sends HTTP requests. Which </a:t>
            </a:r>
            <a:r>
              <a:rPr lang="en-US" sz="2200" b="1" dirty="0"/>
              <a:t>rely on basic HTTP commands</a:t>
            </a:r>
            <a:r>
              <a:rPr lang="en-US" sz="2200" dirty="0"/>
              <a:t> (POST, GET, PUT, DELETE).</a:t>
            </a:r>
          </a:p>
          <a:p>
            <a:pPr algn="just">
              <a:buSzPct val="100000"/>
            </a:pPr>
            <a:endParaRPr lang="en-US" sz="2200" dirty="0"/>
          </a:p>
          <a:p>
            <a:pPr algn="just">
              <a:buSzPct val="100000"/>
            </a:pPr>
            <a:r>
              <a:rPr lang="en-US" sz="2200" dirty="0"/>
              <a:t>REST allows to transfer info in plain text, </a:t>
            </a:r>
            <a:r>
              <a:rPr lang="en-US" sz="2200" b="1" dirty="0"/>
              <a:t>JSON</a:t>
            </a:r>
            <a:r>
              <a:rPr lang="en-US" sz="2200" dirty="0"/>
              <a:t>, and XML formats, among others.</a:t>
            </a:r>
          </a:p>
          <a:p>
            <a:pPr algn="just">
              <a:buSzPct val="100000"/>
            </a:pPr>
            <a:endParaRPr lang="en-US" sz="2200" dirty="0"/>
          </a:p>
          <a:p>
            <a:pPr algn="just">
              <a:buSzPct val="100000"/>
            </a:pPr>
            <a:r>
              <a:rPr lang="en-US" sz="2200" b="1" dirty="0"/>
              <a:t>Less standardized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3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2666A-A3B6-2FA4-0FAD-8C081087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5424"/>
            <a:ext cx="9666016" cy="1018902"/>
          </a:xfrm>
        </p:spPr>
        <p:txBody>
          <a:bodyPr/>
          <a:lstStyle/>
          <a:p>
            <a:r>
              <a:rPr lang="es-CO" dirty="0"/>
              <a:t>Ejemplo Servicio SOAP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46029A-007A-F05E-CF36-6D7ECA7790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38DA481B-F990-6175-1D6E-EA3E6EEF2FDD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ES"/>
            </a:defPPr>
            <a:lvl1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DF5EC39B-725A-4724-A486-576B435F8FB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A4CD2A-0C13-7386-E3A2-FDA51713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168" y="1021993"/>
            <a:ext cx="8648700" cy="5676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F666308-87A8-60DE-AAA3-20A73E33C85A}"/>
              </a:ext>
            </a:extLst>
          </p:cNvPr>
          <p:cNvSpPr/>
          <p:nvPr/>
        </p:nvSpPr>
        <p:spPr>
          <a:xfrm>
            <a:off x="143110" y="430812"/>
            <a:ext cx="2188213" cy="147732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 u="sng" dirty="0">
                <a:solidFill>
                  <a:schemeClr val="tx1"/>
                </a:solidFill>
              </a:rPr>
              <a:t>cdyne.com</a:t>
            </a:r>
            <a:r>
              <a:rPr lang="es-ES" b="1" dirty="0">
                <a:solidFill>
                  <a:schemeClr val="tx1"/>
                </a:solidFill>
              </a:rPr>
              <a:t> ofrece un servicio para obtener información geográfica con base en una IP ingresada.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2B80BA0-8171-FBDB-9DD3-0CA94B2E446D}"/>
              </a:ext>
            </a:extLst>
          </p:cNvPr>
          <p:cNvSpPr/>
          <p:nvPr/>
        </p:nvSpPr>
        <p:spPr>
          <a:xfrm>
            <a:off x="10213382" y="1804002"/>
            <a:ext cx="1835507" cy="148163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Este es el archivo WSDL que describe el servicio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9BE6A89-A776-7E40-5DC5-147B68D3A5B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057832" y="1209368"/>
            <a:ext cx="7155550" cy="133545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115C32-E0E6-351F-12E9-7C62AD1CD6A2}"/>
              </a:ext>
            </a:extLst>
          </p:cNvPr>
          <p:cNvSpPr/>
          <p:nvPr/>
        </p:nvSpPr>
        <p:spPr>
          <a:xfrm>
            <a:off x="319702" y="5936773"/>
            <a:ext cx="183502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 dirty="0">
                <a:hlinkClick r:id="rId3"/>
              </a:rPr>
              <a:t>http://ws.cdyne.com/ip2geo/ip2geo.asmx?wsdl</a:t>
            </a:r>
            <a:r>
              <a:rPr lang="es-CO" sz="1400" dirty="0"/>
              <a:t>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00E8754-DAEB-02FB-A925-55178063B8F1}"/>
              </a:ext>
            </a:extLst>
          </p:cNvPr>
          <p:cNvSpPr/>
          <p:nvPr/>
        </p:nvSpPr>
        <p:spPr>
          <a:xfrm>
            <a:off x="10022132" y="3429000"/>
            <a:ext cx="2145472" cy="164686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Este es un método que provee ese servicio (recibe una </a:t>
            </a:r>
            <a:r>
              <a:rPr lang="es-ES" b="1" dirty="0" err="1">
                <a:solidFill>
                  <a:schemeClr val="tx1"/>
                </a:solidFill>
              </a:rPr>
              <a:t>ip</a:t>
            </a:r>
            <a:r>
              <a:rPr lang="es-ES" b="1" dirty="0">
                <a:solidFill>
                  <a:schemeClr val="tx1"/>
                </a:solidFill>
              </a:rPr>
              <a:t> y una clave de licencia)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8119550-472B-6457-0F88-8E188055543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92806" y="3126658"/>
            <a:ext cx="4529326" cy="112577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A3443E1-54E1-2933-CA51-EFE3E4D1CED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258293" y="3962400"/>
            <a:ext cx="1763839" cy="29003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388F6D7-8F6A-7396-66EA-6D00E0C1F6D6}"/>
              </a:ext>
            </a:extLst>
          </p:cNvPr>
          <p:cNvSpPr/>
          <p:nvPr/>
        </p:nvSpPr>
        <p:spPr>
          <a:xfrm>
            <a:off x="2116317" y="2977057"/>
            <a:ext cx="2145472" cy="164686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Esta es la respuesta que enviaría ese método (envía la ciudad, país, </a:t>
            </a:r>
            <a:r>
              <a:rPr lang="es-ES" b="1" dirty="0" err="1">
                <a:solidFill>
                  <a:schemeClr val="tx1"/>
                </a:solidFill>
              </a:rPr>
              <a:t>etc</a:t>
            </a:r>
            <a:r>
              <a:rPr lang="es-ES" b="1" dirty="0">
                <a:solidFill>
                  <a:schemeClr val="tx1"/>
                </a:solidFill>
              </a:rPr>
              <a:t>).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803B458-F718-5771-A5A7-A9C66F2A548C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261789" y="3800488"/>
            <a:ext cx="582875" cy="70387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7673D89-2395-ABBD-1429-1BA4187A330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261789" y="3800488"/>
            <a:ext cx="685052" cy="189234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0BE01E6-B5CE-5828-7764-2CA952BFE7F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261789" y="3800488"/>
            <a:ext cx="3042483" cy="231408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7FD2B-7B46-6DE4-A690-3523C14CD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Servicio SOAP – Consumo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DB2E94-B77A-CB06-1EC8-E2E4772B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4316361"/>
            <a:ext cx="9666016" cy="1757868"/>
          </a:xfrm>
        </p:spPr>
        <p:txBody>
          <a:bodyPr>
            <a:normAutofit/>
          </a:bodyPr>
          <a:lstStyle/>
          <a:p>
            <a:pPr algn="just"/>
            <a:r>
              <a:rPr lang="es-CO" sz="2200" dirty="0"/>
              <a:t>Este código en PHP consume el servicio WSDL anterior.</a:t>
            </a:r>
          </a:p>
          <a:p>
            <a:pPr algn="just"/>
            <a:r>
              <a:rPr lang="es-CO" sz="2200" dirty="0"/>
              <a:t>Invoca el método </a:t>
            </a:r>
            <a:r>
              <a:rPr lang="es-CO" sz="2200" dirty="0" err="1"/>
              <a:t>ResolveIP</a:t>
            </a:r>
            <a:r>
              <a:rPr lang="es-CO" sz="2200" dirty="0"/>
              <a:t> (y le envía los datos requeridos). Internamente envía la información como un XML.</a:t>
            </a:r>
          </a:p>
          <a:p>
            <a:pPr algn="just"/>
            <a:r>
              <a:rPr lang="es-CO" sz="2200" dirty="0"/>
              <a:t>Luego imprime el resultado.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6F2182-059B-ACF6-F20B-92E55C023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823E8E-47D6-5E03-5308-3A9563D8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93" y="1350625"/>
            <a:ext cx="9263840" cy="26910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6614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C2F68-E80A-3233-B27C-F0F3DADC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Servicio SOAP – Resultado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319389-D90C-1B15-6582-27AE90C6E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2251587"/>
            <a:ext cx="9666016" cy="1177413"/>
          </a:xfrm>
        </p:spPr>
        <p:txBody>
          <a:bodyPr>
            <a:normAutofit/>
          </a:bodyPr>
          <a:lstStyle/>
          <a:p>
            <a:r>
              <a:rPr lang="es-CO" sz="2400" dirty="0"/>
              <a:t>Respuesta después de consumir el servicio anterior.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F71E52-88AC-DAAF-3C95-05C45B69A1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5BB0B7-5B6F-D03E-4582-08A12C7E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98" y="3135696"/>
            <a:ext cx="9382608" cy="15501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936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8"/>
            <a:ext cx="9666016" cy="2757105"/>
          </a:xfrm>
        </p:spPr>
        <p:txBody>
          <a:bodyPr>
            <a:normAutofit/>
          </a:bodyPr>
          <a:lstStyle/>
          <a:p>
            <a:r>
              <a:rPr lang="es-CO" sz="4400" dirty="0"/>
              <a:t>¿Por qué se requiere “por lo general” ingresar una licencia para poder invocar funcionalidades de servicios?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8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42F18-EF5F-952E-4AFB-1C47B394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API KEY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92E909-8324-4443-348D-9A653A359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2400" dirty="0"/>
              <a:t>An application programming interface key (</a:t>
            </a:r>
            <a:r>
              <a:rPr lang="en-US" sz="2400" b="1" dirty="0"/>
              <a:t>API key</a:t>
            </a:r>
            <a:r>
              <a:rPr lang="en-US" sz="2400" dirty="0"/>
              <a:t>) is a</a:t>
            </a:r>
            <a:r>
              <a:rPr lang="en-US" sz="2400" b="1" dirty="0"/>
              <a:t> unique identifier </a:t>
            </a:r>
            <a:r>
              <a:rPr lang="en-US" sz="2400" dirty="0"/>
              <a:t>used to authenticate a user, developer, or calling program to an API.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API keys are normally used to assist in: (</a:t>
            </a:r>
            <a:r>
              <a:rPr lang="en-US" sz="2400" dirty="0" err="1"/>
              <a:t>i</a:t>
            </a:r>
            <a:r>
              <a:rPr lang="en-US" sz="2400" dirty="0"/>
              <a:t>) authentication, (ii) tracking, and (iii) controlling how the service is being utilized (access rights).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API keys are typically used to authenticate a</a:t>
            </a:r>
            <a:r>
              <a:rPr lang="en-US" sz="2400" b="1" dirty="0"/>
              <a:t> </a:t>
            </a:r>
            <a:r>
              <a:rPr lang="en-US" sz="2400" b="1" i="1" dirty="0"/>
              <a:t>project</a:t>
            </a:r>
            <a:r>
              <a:rPr lang="en-US" sz="2400" b="1" dirty="0"/>
              <a:t> </a:t>
            </a:r>
            <a:r>
              <a:rPr lang="en-US" sz="2400" dirty="0"/>
              <a:t>with the API rather than a human user</a:t>
            </a:r>
            <a:r>
              <a:rPr lang="es-CO" sz="2400" dirty="0"/>
              <a:t>.</a:t>
            </a:r>
            <a:endParaRPr lang="en-US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D5388C-C0B6-75E1-5592-424048D57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750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A7AE4-BBB4-5685-24EF-8FBCAC1D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Servicio REST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FE4025-D9B8-B3B1-A8A9-78EE8F35D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Definición de un servicio REST </a:t>
            </a:r>
            <a:r>
              <a:rPr lang="es-CO"/>
              <a:t>en Django.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B1D23E-9F51-8C3C-DFBE-3BA88AC24F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046FC1-DCD0-5856-CEEA-4AAF81DC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12" y="2375042"/>
            <a:ext cx="5204991" cy="245245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B8107DD-9472-A59A-454F-E22090DE0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640" y="2188765"/>
            <a:ext cx="2448325" cy="220604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6A78E30-61F7-8FF8-95E7-EEA758CD8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065" y="4934511"/>
            <a:ext cx="8108982" cy="17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B9C64-2FB0-C390-A0FE-0613E4FA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Servicio REST – Consumo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715076-DAF2-7511-044D-6F213974D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759974"/>
            <a:ext cx="9666016" cy="2300750"/>
          </a:xfrm>
        </p:spPr>
        <p:txBody>
          <a:bodyPr/>
          <a:lstStyle/>
          <a:p>
            <a:pPr algn="just"/>
            <a:r>
              <a:rPr lang="es-CO" sz="2400" dirty="0"/>
              <a:t>Para consumir un servicio REST, se podría acceder directamente a la URL del servicio, o consumirlo desde otra aplicación. En el taller (siguiente presentación) veremos como consumirlo desde otra aplicación.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E08C60-8A1F-981D-3011-FD619A099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58BD05B9-0372-77F5-4369-43AABD09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3357880"/>
            <a:ext cx="9787450" cy="237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63B39-8CA4-DB2C-2F2F-C57FF0DC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Ejemplos de servicios/</a:t>
            </a:r>
            <a:r>
              <a:rPr lang="es-CO" dirty="0" err="1"/>
              <a:t>APIs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DA24BA-8765-7307-10E9-34811BD04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sz="2400" b="1" dirty="0"/>
              <a:t>Algunos servicios incluyen:</a:t>
            </a:r>
          </a:p>
          <a:p>
            <a:r>
              <a:rPr lang="es-CO" sz="2400" dirty="0"/>
              <a:t>Conversores de divisas.</a:t>
            </a:r>
          </a:p>
          <a:p>
            <a:r>
              <a:rPr lang="es-CO" sz="2400" dirty="0"/>
              <a:t>Mapas.</a:t>
            </a:r>
          </a:p>
          <a:p>
            <a:r>
              <a:rPr lang="es-CO" sz="2400" dirty="0"/>
              <a:t>Documentos.</a:t>
            </a:r>
          </a:p>
          <a:p>
            <a:r>
              <a:rPr lang="es-CO" sz="2400" dirty="0"/>
              <a:t>Geo datos.</a:t>
            </a:r>
          </a:p>
          <a:p>
            <a:r>
              <a:rPr lang="es-CO" sz="2400" dirty="0"/>
              <a:t>Vuelos.</a:t>
            </a:r>
          </a:p>
          <a:p>
            <a:r>
              <a:rPr lang="es-CO" sz="2400" dirty="0"/>
              <a:t>Hoteles.</a:t>
            </a:r>
          </a:p>
          <a:p>
            <a:r>
              <a:rPr lang="es-CO" sz="2400" dirty="0"/>
              <a:t>Etc.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0EC8EF-9DC7-F810-9F69-06B2D63753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D9DD95-E6D8-171E-8A50-449E89AE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65" y="3930708"/>
            <a:ext cx="6236945" cy="148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EFA860-BC99-61B8-F789-CF68E4F4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27" y="2931630"/>
            <a:ext cx="4314825" cy="723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D04626-67E5-7CE0-D23F-1245FB7FF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73" y="1925197"/>
            <a:ext cx="2690131" cy="745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624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092FE2-A5A0-31F7-4FCC-621F09B1C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30AC43-3D43-9422-5F02-3ACAE0B2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73" y="187688"/>
            <a:ext cx="7044207" cy="18517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5020177-A9CC-6103-844D-C32285FD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689" y="2173704"/>
            <a:ext cx="7042991" cy="196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AE6EB8-A7D8-4783-921B-B7FFC7295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58" y="4268279"/>
            <a:ext cx="6952655" cy="22245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6" descr="Image result for google maps icon">
            <a:extLst>
              <a:ext uri="{FF2B5EF4-FFF2-40B4-BE49-F238E27FC236}">
                <a16:creationId xmlns:a16="http://schemas.microsoft.com/office/drawing/2014/main" id="{83AE7E23-EC2B-2D42-75BA-1ABCD601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250" y="2810308"/>
            <a:ext cx="1714739" cy="171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4E49FA2-C551-7850-412F-4CF37A1F3754}"/>
              </a:ext>
            </a:extLst>
          </p:cNvPr>
          <p:cNvSpPr/>
          <p:nvPr/>
        </p:nvSpPr>
        <p:spPr>
          <a:xfrm>
            <a:off x="9501901" y="218049"/>
            <a:ext cx="2455438" cy="23391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¿Cómo gana dinero una empresa como Google al ofrecer “Google </a:t>
            </a:r>
            <a:r>
              <a:rPr lang="es-CO" b="1" dirty="0" err="1">
                <a:solidFill>
                  <a:schemeClr val="tx1"/>
                </a:solidFill>
              </a:rPr>
              <a:t>Maps</a:t>
            </a:r>
            <a:r>
              <a:rPr lang="es-CO" b="1" dirty="0">
                <a:solidFill>
                  <a:schemeClr val="tx1"/>
                </a:solidFill>
              </a:rPr>
              <a:t>” para ser utilizada por desarrolladores terceros?</a:t>
            </a:r>
          </a:p>
        </p:txBody>
      </p:sp>
    </p:spTree>
    <p:extLst>
      <p:ext uri="{BB962C8B-B14F-4D97-AF65-F5344CB8AC3E}">
        <p14:creationId xmlns:p14="http://schemas.microsoft.com/office/powerpoint/2010/main" val="218509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025444"/>
            <a:ext cx="10702886" cy="4365523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son los principios SOLID?</a:t>
            </a:r>
          </a:p>
          <a:p>
            <a:pPr algn="just">
              <a:buSzPct val="100000"/>
            </a:pPr>
            <a:r>
              <a:rPr lang="es-CO" sz="2000" dirty="0"/>
              <a:t>¿Qué es una inversión de dependencias?</a:t>
            </a:r>
          </a:p>
          <a:p>
            <a:pPr algn="just">
              <a:buSzPct val="100000"/>
            </a:pPr>
            <a:r>
              <a:rPr lang="es-CO" sz="2000" dirty="0"/>
              <a:t>¿Qué es una inyección de dependencias?</a:t>
            </a:r>
          </a:p>
          <a:p>
            <a:pPr algn="just">
              <a:buSzPct val="100000"/>
            </a:pPr>
            <a:r>
              <a:rPr lang="es-CO" sz="2000" dirty="0"/>
              <a:t>¿Cómo implementar inversión de dependencias en Django?</a:t>
            </a:r>
          </a:p>
          <a:p>
            <a:pPr algn="just">
              <a:buSzPct val="100000"/>
            </a:pPr>
            <a:r>
              <a:rPr lang="es-CO" sz="2000" dirty="0"/>
              <a:t>¿Cómo inyectar dependencias en Django?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65224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951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1A421-9836-19F0-88B8-5F9F726D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¿A qué se le parece el siguiente tipo de aplicación?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DA7BB1-4683-6464-E374-4136CE7A1C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pic>
        <p:nvPicPr>
          <p:cNvPr id="6" name="Picture 2" descr="Resultado de imagen para travel agent service web services">
            <a:extLst>
              <a:ext uri="{FF2B5EF4-FFF2-40B4-BE49-F238E27FC236}">
                <a16:creationId xmlns:a16="http://schemas.microsoft.com/office/drawing/2014/main" id="{32D530B5-74B0-22A5-3DDE-2A1163F9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590" y="1478789"/>
            <a:ext cx="891482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despegar imagenes">
            <a:extLst>
              <a:ext uri="{FF2B5EF4-FFF2-40B4-BE49-F238E27FC236}">
                <a16:creationId xmlns:a16="http://schemas.microsoft.com/office/drawing/2014/main" id="{9C20AF81-7488-409B-4EB5-F9F04FB3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904" y="5003692"/>
            <a:ext cx="3022222" cy="985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4" descr="Image result for trivago">
            <a:extLst>
              <a:ext uri="{FF2B5EF4-FFF2-40B4-BE49-F238E27FC236}">
                <a16:creationId xmlns:a16="http://schemas.microsoft.com/office/drawing/2014/main" id="{44736F5F-50E8-5701-3405-0F9B89B32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94" y="4821992"/>
            <a:ext cx="1305289" cy="1305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4490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5461B6-BE7F-E705-8422-DB04991AF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435221-709B-58BB-E5FC-1B2D7481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438" y="522830"/>
            <a:ext cx="7241124" cy="55012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https://botw-pd.s3.amazonaws.com/styles/logo-thumbnail/s3/072013/logoavianca.png?itok=QKMpV1FD">
            <a:extLst>
              <a:ext uri="{FF2B5EF4-FFF2-40B4-BE49-F238E27FC236}">
                <a16:creationId xmlns:a16="http://schemas.microsoft.com/office/drawing/2014/main" id="{11CE2906-44C9-4410-998D-A17ECBA6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972" y="4680050"/>
            <a:ext cx="1857375" cy="1857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3144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39C1FD-22AE-B06B-EC07-2C450EB214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43B462-3D64-9BCA-A6A8-C92AAA14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06" y="242053"/>
            <a:ext cx="6331681" cy="27520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1691AB-4516-372F-2B95-413C7521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30" y="3272099"/>
            <a:ext cx="3394720" cy="2065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C910A-EE54-0A96-85D7-48537B03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84" y="3272099"/>
            <a:ext cx="5438554" cy="3265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2229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35A730-66D7-647F-A1B6-E10BC787B7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pic>
        <p:nvPicPr>
          <p:cNvPr id="5" name="Picture 2" descr="Image result for fedex web services">
            <a:extLst>
              <a:ext uri="{FF2B5EF4-FFF2-40B4-BE49-F238E27FC236}">
                <a16:creationId xmlns:a16="http://schemas.microsoft.com/office/drawing/2014/main" id="{DE761F0B-EDFB-54AC-CBDA-DB997011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07" y="381118"/>
            <a:ext cx="10314282" cy="5832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0906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Introducción</a:t>
            </a:r>
          </a:p>
          <a:p>
            <a:pPr marL="457200" indent="-457200">
              <a:buSzPct val="100000"/>
            </a:pPr>
            <a:r>
              <a:rPr lang="es-ES" dirty="0"/>
              <a:t>Servicios</a:t>
            </a:r>
          </a:p>
          <a:p>
            <a:pPr marL="457200" indent="-457200">
              <a:buSzPct val="100000"/>
            </a:pPr>
            <a:r>
              <a:rPr lang="es-ES" b="1" dirty="0"/>
              <a:t>SOA</a:t>
            </a:r>
          </a:p>
        </p:txBody>
      </p:sp>
    </p:spTree>
    <p:extLst>
      <p:ext uri="{BB962C8B-B14F-4D97-AF65-F5344CB8AC3E}">
        <p14:creationId xmlns:p14="http://schemas.microsoft.com/office/powerpoint/2010/main" val="364306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83F90-FE83-4CD2-E5D4-65DFC1F9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5DD541-0893-15F0-437E-0EEB73D70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274832"/>
            <a:ext cx="9666016" cy="4720739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The service-oriented architecture (SOA) is an architectural pattern.</a:t>
            </a:r>
          </a:p>
          <a:p>
            <a:pPr algn="just"/>
            <a:r>
              <a:rPr lang="en-US" sz="2200" dirty="0"/>
              <a:t>It describes a collection of distributed components that provide and/or consume services.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73753E-495F-EC45-6540-3CA7BFBCC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7ECB9F5-B6DE-6500-3668-4D44243A1250}"/>
              </a:ext>
            </a:extLst>
          </p:cNvPr>
          <p:cNvSpPr/>
          <p:nvPr/>
        </p:nvSpPr>
        <p:spPr>
          <a:xfrm>
            <a:off x="5783179" y="6290104"/>
            <a:ext cx="2213810" cy="45023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0D6246A2-28CB-328C-1949-0744DAB2941F}"/>
              </a:ext>
            </a:extLst>
          </p:cNvPr>
          <p:cNvSpPr/>
          <p:nvPr/>
        </p:nvSpPr>
        <p:spPr>
          <a:xfrm>
            <a:off x="6481011" y="2655974"/>
            <a:ext cx="818147" cy="353138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C043466-0597-6610-CA45-DFF6B256FAD0}"/>
              </a:ext>
            </a:extLst>
          </p:cNvPr>
          <p:cNvSpPr/>
          <p:nvPr/>
        </p:nvSpPr>
        <p:spPr>
          <a:xfrm>
            <a:off x="2285542" y="2655974"/>
            <a:ext cx="1917490" cy="6352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Discoverability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6D86A2C-BBAA-BE2D-75DB-47977A81285A}"/>
              </a:ext>
            </a:extLst>
          </p:cNvPr>
          <p:cNvSpPr/>
          <p:nvPr/>
        </p:nvSpPr>
        <p:spPr>
          <a:xfrm>
            <a:off x="4203032" y="3625670"/>
            <a:ext cx="2277979" cy="25667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B47F30-1D7A-6308-EFBD-F737FF3F694A}"/>
              </a:ext>
            </a:extLst>
          </p:cNvPr>
          <p:cNvSpPr/>
          <p:nvPr/>
        </p:nvSpPr>
        <p:spPr>
          <a:xfrm>
            <a:off x="2285542" y="3450250"/>
            <a:ext cx="1917490" cy="6832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Contract specification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05BEEA2-2425-E600-3BDE-9FDA42DC23BB}"/>
              </a:ext>
            </a:extLst>
          </p:cNvPr>
          <p:cNvSpPr/>
          <p:nvPr/>
        </p:nvSpPr>
        <p:spPr>
          <a:xfrm>
            <a:off x="4203032" y="2833626"/>
            <a:ext cx="2277979" cy="25667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F72C6E5-8A6D-FF45-A3D6-72F7B7520D44}"/>
              </a:ext>
            </a:extLst>
          </p:cNvPr>
          <p:cNvSpPr/>
          <p:nvPr/>
        </p:nvSpPr>
        <p:spPr>
          <a:xfrm>
            <a:off x="2285542" y="4319224"/>
            <a:ext cx="1917490" cy="6832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Composability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E5E2B941-02A0-0C87-EBD2-6DE0A3EEEFA2}"/>
              </a:ext>
            </a:extLst>
          </p:cNvPr>
          <p:cNvSpPr/>
          <p:nvPr/>
        </p:nvSpPr>
        <p:spPr>
          <a:xfrm>
            <a:off x="4203032" y="4508791"/>
            <a:ext cx="2277979" cy="25667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49D4AF7-1A8E-AEDE-8574-88B0A0B2A52F}"/>
              </a:ext>
            </a:extLst>
          </p:cNvPr>
          <p:cNvSpPr/>
          <p:nvPr/>
        </p:nvSpPr>
        <p:spPr>
          <a:xfrm>
            <a:off x="2285542" y="5180211"/>
            <a:ext cx="1917490" cy="6832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Loose coupling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D4819419-360E-F60E-FF16-168DFA53F8BB}"/>
              </a:ext>
            </a:extLst>
          </p:cNvPr>
          <p:cNvSpPr/>
          <p:nvPr/>
        </p:nvSpPr>
        <p:spPr>
          <a:xfrm>
            <a:off x="4203032" y="5367797"/>
            <a:ext cx="2277979" cy="25667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8E24656-C948-0569-E8AD-EF615AF45699}"/>
              </a:ext>
            </a:extLst>
          </p:cNvPr>
          <p:cNvSpPr/>
          <p:nvPr/>
        </p:nvSpPr>
        <p:spPr>
          <a:xfrm>
            <a:off x="9577137" y="3109868"/>
            <a:ext cx="1917490" cy="6832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Reusability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3926DEC6-F525-DB5B-75C8-C00D5C2075D8}"/>
              </a:ext>
            </a:extLst>
          </p:cNvPr>
          <p:cNvSpPr/>
          <p:nvPr/>
        </p:nvSpPr>
        <p:spPr>
          <a:xfrm rot="10800000">
            <a:off x="7299158" y="4183726"/>
            <a:ext cx="2277979" cy="25667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CF26BE6-B1AC-2B4E-9F0E-F0A5C5DC6095}"/>
              </a:ext>
            </a:extLst>
          </p:cNvPr>
          <p:cNvSpPr/>
          <p:nvPr/>
        </p:nvSpPr>
        <p:spPr>
          <a:xfrm>
            <a:off x="9577137" y="3936964"/>
            <a:ext cx="1917490" cy="6832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Autonomy</a:t>
            </a: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79EC871C-E994-D891-0CDE-1C92723ADF53}"/>
              </a:ext>
            </a:extLst>
          </p:cNvPr>
          <p:cNvSpPr/>
          <p:nvPr/>
        </p:nvSpPr>
        <p:spPr>
          <a:xfrm rot="10800000">
            <a:off x="7299158" y="3334744"/>
            <a:ext cx="2277979" cy="25667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B3ADF26-E8BD-D82D-AD51-362A6C8ED7F9}"/>
              </a:ext>
            </a:extLst>
          </p:cNvPr>
          <p:cNvSpPr/>
          <p:nvPr/>
        </p:nvSpPr>
        <p:spPr>
          <a:xfrm>
            <a:off x="9577137" y="4821260"/>
            <a:ext cx="1917490" cy="68325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Stateless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9D6FBE21-DF31-43AA-F5DD-F75714B1E868}"/>
              </a:ext>
            </a:extLst>
          </p:cNvPr>
          <p:cNvSpPr/>
          <p:nvPr/>
        </p:nvSpPr>
        <p:spPr>
          <a:xfrm rot="10800000">
            <a:off x="7299158" y="5046789"/>
            <a:ext cx="2277979" cy="25667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5914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83F90-FE83-4CD2-E5D4-65DFC1F9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Características de los servicios / SOA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5DD541-0893-15F0-437E-0EEB73D70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CO" b="1" dirty="0"/>
              <a:t>Reutilización</a:t>
            </a:r>
          </a:p>
          <a:p>
            <a:pPr marL="0" indent="0" algn="just">
              <a:buNone/>
            </a:pPr>
            <a:endParaRPr lang="es-CO" b="1" dirty="0"/>
          </a:p>
          <a:p>
            <a:pPr marL="0" indent="0" algn="just">
              <a:buNone/>
            </a:pPr>
            <a:r>
              <a:rPr lang="es-CO" b="1" dirty="0"/>
              <a:t>Bajo acoplamiento: </a:t>
            </a:r>
            <a:r>
              <a:rPr lang="es-CO" dirty="0"/>
              <a:t>hace referencia al nivel de dependencia del servicio (entre el proveedor y el consumidor). Cuanto menos acoplamiento existe, mayor es la independencia del servicio y más fácil su posterior evolución.</a:t>
            </a:r>
          </a:p>
          <a:p>
            <a:pPr algn="just"/>
            <a:endParaRPr lang="es-CO" b="1" dirty="0"/>
          </a:p>
          <a:p>
            <a:pPr marL="0" indent="0" algn="just">
              <a:buNone/>
            </a:pPr>
            <a:r>
              <a:rPr lang="es-CO" b="1" dirty="0"/>
              <a:t>Autónomos: </a:t>
            </a:r>
            <a:r>
              <a:rPr lang="es-CO" dirty="0"/>
              <a:t>deben tener control sobre la lógica que encapsulan, desde una perspectiva de diseño y tiempo de ejecución.</a:t>
            </a:r>
          </a:p>
          <a:p>
            <a:pPr algn="just"/>
            <a:endParaRPr lang="es-CO" dirty="0"/>
          </a:p>
          <a:p>
            <a:pPr marL="0" indent="0" algn="just">
              <a:buNone/>
            </a:pPr>
            <a:r>
              <a:rPr lang="es-CO" b="1" dirty="0"/>
              <a:t>Sin estado: </a:t>
            </a:r>
            <a:r>
              <a:rPr lang="es-CO" dirty="0"/>
              <a:t>manejar gran cantidad de información de estado afectaría gravemente a la escalabilidad del servicio, poniendo en riesgo su disponibilidad. Idealmente, todos los datos que necesita el servicio para trabajar provienen de los parámetros de entrada.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73753E-495F-EC45-6540-3CA7BFBCC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307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BBC19-CF32-4E72-B340-5F5EBF4D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Características de los servicios / SOA – II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D626C-3A83-3934-E084-1C9782806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ES" sz="2400" b="1" dirty="0"/>
              <a:t>Permitir la composición: </a:t>
            </a:r>
            <a:r>
              <a:rPr lang="es-ES" sz="2400" dirty="0"/>
              <a:t>que se puedan comunicar y ensamblar con otros servicios, para crear servicios mas complejos.</a:t>
            </a:r>
          </a:p>
          <a:p>
            <a:pPr algn="just"/>
            <a:endParaRPr lang="es-ES" sz="2400" dirty="0"/>
          </a:p>
          <a:p>
            <a:pPr marL="0" indent="0" algn="just">
              <a:buNone/>
            </a:pPr>
            <a:r>
              <a:rPr lang="es-ES" sz="2400" b="1" dirty="0"/>
              <a:t>Deben poder ser descubiertos: </a:t>
            </a:r>
            <a:r>
              <a:rPr lang="es-ES" sz="2400" dirty="0"/>
              <a:t>deben proveer metadatos mediante los cuales se puedan descubrir e interpretar de manera efectiva.</a:t>
            </a:r>
          </a:p>
          <a:p>
            <a:pPr algn="just"/>
            <a:endParaRPr lang="es-ES" sz="2400" dirty="0"/>
          </a:p>
          <a:p>
            <a:pPr marL="0" indent="0" algn="just">
              <a:buNone/>
            </a:pPr>
            <a:r>
              <a:rPr lang="es-ES" sz="2400" b="1" dirty="0"/>
              <a:t>Especificar un contrato: </a:t>
            </a:r>
            <a:r>
              <a:rPr lang="es-ES" sz="2400" dirty="0"/>
              <a:t>se refiere a definir una interface, la cual especifica que se espera que le envíen, que nos devuelven y que dice que hace.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0AB90A-A26A-42BA-CD54-8717C80E7C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825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BBC19-CF32-4E72-B340-5F5EBF4D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Características de los servicios / SOA – III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D626C-3A83-3934-E084-1C9782806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8714831" cy="2646861"/>
          </a:xfrm>
        </p:spPr>
        <p:txBody>
          <a:bodyPr anchor="ctr">
            <a:normAutofit fontScale="85000" lnSpcReduction="10000"/>
          </a:bodyPr>
          <a:lstStyle/>
          <a:p>
            <a:pPr marL="0" indent="0" algn="just">
              <a:buNone/>
            </a:pPr>
            <a:r>
              <a:rPr lang="es-ES" sz="2400" dirty="0"/>
              <a:t>Existen dos roles principales en SOA:</a:t>
            </a:r>
            <a:r>
              <a:rPr lang="es-ES" sz="2400" b="1" dirty="0"/>
              <a:t> el proveedor del servicio </a:t>
            </a:r>
            <a:r>
              <a:rPr lang="es-ES" sz="2400" dirty="0"/>
              <a:t>y</a:t>
            </a:r>
            <a:r>
              <a:rPr lang="es-ES" sz="2400" b="1" dirty="0"/>
              <a:t> consumidor del servicio.</a:t>
            </a:r>
          </a:p>
          <a:p>
            <a:pPr marL="0" indent="0" algn="just">
              <a:buNone/>
            </a:pPr>
            <a:endParaRPr lang="es-ES" sz="2400" b="1" dirty="0"/>
          </a:p>
          <a:p>
            <a:pPr marL="0" indent="0" algn="just">
              <a:buNone/>
            </a:pPr>
            <a:r>
              <a:rPr lang="es-ES" sz="2400" dirty="0"/>
              <a:t>El </a:t>
            </a:r>
            <a:r>
              <a:rPr lang="es-ES" sz="2400" b="1" dirty="0" err="1"/>
              <a:t>Service</a:t>
            </a:r>
            <a:r>
              <a:rPr lang="es-ES" sz="2400" b="1" dirty="0"/>
              <a:t> </a:t>
            </a:r>
            <a:r>
              <a:rPr lang="es-ES" sz="2400" b="1" dirty="0" err="1"/>
              <a:t>Provider</a:t>
            </a:r>
            <a:r>
              <a:rPr lang="es-ES" sz="2400" b="1" dirty="0"/>
              <a:t> (Proveedor) </a:t>
            </a:r>
            <a:r>
              <a:rPr lang="es-ES" sz="2400" dirty="0"/>
              <a:t>es qui{en mantiene el servicio y quien lo hace disponible a otros para ser usado. </a:t>
            </a:r>
          </a:p>
          <a:p>
            <a:pPr marL="0" indent="0" algn="just">
              <a:buNone/>
            </a:pPr>
            <a:endParaRPr lang="es-ES" sz="2400" dirty="0"/>
          </a:p>
          <a:p>
            <a:pPr marL="0" indent="0" algn="just">
              <a:buNone/>
            </a:pPr>
            <a:r>
              <a:rPr lang="es-ES" sz="2400" dirty="0"/>
              <a:t>El </a:t>
            </a:r>
            <a:r>
              <a:rPr lang="es-ES" sz="2400" b="1" dirty="0" err="1"/>
              <a:t>Service</a:t>
            </a:r>
            <a:r>
              <a:rPr lang="es-ES" sz="2400" b="1" dirty="0"/>
              <a:t> </a:t>
            </a:r>
            <a:r>
              <a:rPr lang="es-ES" sz="2400" b="1" dirty="0" err="1"/>
              <a:t>Consumer</a:t>
            </a:r>
            <a:r>
              <a:rPr lang="es-ES" sz="2400" b="1" dirty="0"/>
              <a:t> (Consumidor) </a:t>
            </a:r>
            <a:r>
              <a:rPr lang="es-ES" sz="2400" dirty="0"/>
              <a:t>es quien localiza los metadatos del </a:t>
            </a:r>
            <a:r>
              <a:rPr lang="es-ES" sz="2400" dirty="0" err="1"/>
              <a:t>srvicio</a:t>
            </a:r>
            <a:r>
              <a:rPr lang="es-ES" sz="2400" dirty="0"/>
              <a:t> y construye los componentes necesarios en el cliente para “atar” y usar el servicio.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0AB90A-A26A-42BA-CD54-8717C80E7C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92EB17-D510-E0B7-4201-6228A90A1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4466136"/>
            <a:ext cx="995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BBC19-CF32-4E72-B340-5F5EBF4D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Características de los servicios / SOA – IV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0AB90A-A26A-42BA-CD54-8717C80E7C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558467E-1984-C17C-AD03-85EFE99FF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8269" y="1155246"/>
            <a:ext cx="4019006" cy="538747"/>
          </a:xfrm>
        </p:spPr>
        <p:txBody>
          <a:bodyPr>
            <a:normAutofit fontScale="92500" lnSpcReduction="10000"/>
          </a:bodyPr>
          <a:lstStyle/>
          <a:p>
            <a:pPr marL="76200" indent="0" algn="ctr">
              <a:buNone/>
            </a:pPr>
            <a:r>
              <a:rPr lang="es-CO" dirty="0"/>
              <a:t>Componentes de SOA</a:t>
            </a:r>
            <a:endParaRPr lang="en-US" dirty="0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DF51689C-878A-90C2-11E6-61891C21C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50" y="1693993"/>
            <a:ext cx="9538646" cy="50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83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b="1" dirty="0"/>
              <a:t>Introducción</a:t>
            </a:r>
          </a:p>
          <a:p>
            <a:pPr marL="457200" indent="-457200">
              <a:buSzPct val="100000"/>
            </a:pPr>
            <a:r>
              <a:rPr lang="es-ES" dirty="0"/>
              <a:t>Servicios</a:t>
            </a:r>
          </a:p>
          <a:p>
            <a:pPr marL="457200" indent="-457200">
              <a:buSzPct val="100000"/>
            </a:pPr>
            <a:r>
              <a:rPr lang="es-ES" dirty="0"/>
              <a:t>SOA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E0DA7-AB7F-169A-0613-C9BA4E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Sobre los contratos…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A6F94A-9AFB-1624-754D-D83F1FC5F6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999DAA-28C6-1A69-C698-8B9BA063B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</p:spPr>
        <p:txBody>
          <a:bodyPr anchor="ctr">
            <a:normAutofit lnSpcReduction="10000"/>
          </a:bodyPr>
          <a:lstStyle/>
          <a:p>
            <a:pPr marL="342900" indent="-342900"/>
            <a:r>
              <a:rPr lang="es-ES" sz="2400" dirty="0"/>
              <a:t>Un </a:t>
            </a:r>
            <a:r>
              <a:rPr lang="es-ES" sz="2400" b="1" dirty="0"/>
              <a:t>contrato de servicios </a:t>
            </a:r>
            <a:r>
              <a:rPr lang="es-CO" sz="2400" dirty="0"/>
              <a:t>(</a:t>
            </a:r>
            <a:r>
              <a:rPr lang="es-CO" sz="2400" i="1" dirty="0" err="1"/>
              <a:t>service</a:t>
            </a:r>
            <a:r>
              <a:rPr lang="es-CO" sz="2400" i="1" dirty="0"/>
              <a:t> </a:t>
            </a:r>
            <a:r>
              <a:rPr lang="es-CO" sz="2400" i="1" dirty="0" err="1"/>
              <a:t>contract</a:t>
            </a:r>
            <a:r>
              <a:rPr lang="es-CO" sz="2400" dirty="0"/>
              <a:t>) es un acuerdo entre un </a:t>
            </a:r>
            <a:r>
              <a:rPr lang="es-CO" sz="2400" b="1" dirty="0"/>
              <a:t>proveedor </a:t>
            </a:r>
            <a:r>
              <a:rPr lang="es-CO" sz="2400" dirty="0"/>
              <a:t>y un </a:t>
            </a:r>
            <a:r>
              <a:rPr lang="es-CO" sz="2400" b="1" dirty="0"/>
              <a:t>consumidor.</a:t>
            </a:r>
          </a:p>
          <a:p>
            <a:pPr marL="342900" indent="-342900"/>
            <a:r>
              <a:rPr lang="es-CO" sz="2400" dirty="0"/>
              <a:t>El contrato especifica los datos de entrada, datos de salida y el formato del contrato (XML, JSON, etc.).</a:t>
            </a:r>
          </a:p>
          <a:p>
            <a:pPr marL="342900" indent="-342900"/>
            <a:r>
              <a:rPr lang="es-CO" sz="2400" dirty="0"/>
              <a:t>Existen </a:t>
            </a:r>
            <a:r>
              <a:rPr lang="es-CO" sz="2400" b="1" dirty="0"/>
              <a:t>dos (2) </a:t>
            </a:r>
            <a:r>
              <a:rPr lang="es-CO" sz="2400" dirty="0"/>
              <a:t>tipos de contratos: </a:t>
            </a:r>
            <a:r>
              <a:rPr lang="es-CO" sz="2400" b="1" dirty="0"/>
              <a:t>contratos basados en el servicio </a:t>
            </a:r>
            <a:r>
              <a:rPr lang="es-CO" sz="2400" dirty="0"/>
              <a:t>y </a:t>
            </a:r>
            <a:r>
              <a:rPr lang="es-CO" sz="2400" b="1" dirty="0"/>
              <a:t>contratos orientados al consumidor.</a:t>
            </a:r>
          </a:p>
          <a:p>
            <a:pPr marL="800100" lvl="1" indent="-342900"/>
            <a:r>
              <a:rPr lang="es-CO" sz="2000" dirty="0"/>
              <a:t>En los </a:t>
            </a:r>
            <a:r>
              <a:rPr lang="es-CO" sz="2000" b="1" dirty="0"/>
              <a:t>contratos basados en el servicio </a:t>
            </a:r>
            <a:r>
              <a:rPr lang="es-CO" sz="2000" dirty="0"/>
              <a:t>el servicio es el dueño del contrato y puede evolucionar sin pensar en la necesidad del consumidor. Este modelo obliga a los consumidores a adoptar los cambios en el contrato, sin importar si estos quieren o necesitan las nuevas funcionalidades del servicio.</a:t>
            </a:r>
          </a:p>
          <a:p>
            <a:pPr marL="800100" lvl="1" indent="-342900"/>
            <a:r>
              <a:rPr lang="es-CO" sz="2000" dirty="0"/>
              <a:t>Los </a:t>
            </a:r>
            <a:r>
              <a:rPr lang="es-CO" sz="2000" b="1" dirty="0"/>
              <a:t>contratos orientados al consumidor </a:t>
            </a:r>
            <a:r>
              <a:rPr lang="es-CO" sz="2000" dirty="0"/>
              <a:t>se enfocan en una relación más cercana entre el servicio y el consumidor. En este modelo el servicio y el consumidor colaboran para que el primero tenga en cuenta las necesidades del último en los contratos que los unan.</a:t>
            </a:r>
          </a:p>
          <a:p>
            <a:pPr marL="342900" indent="-342900"/>
            <a:endParaRPr lang="es-CO" sz="2400" dirty="0"/>
          </a:p>
          <a:p>
            <a:pPr marL="342900" indent="-342900"/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5969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E0DA7-AB7F-169A-0613-C9BA4E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Disponibilidad de Servicios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A6F94A-9AFB-1624-754D-D83F1FC5F6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3F3F7B5-D561-4156-EC0B-492EDADE5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39" y="1635348"/>
            <a:ext cx="6387921" cy="179660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41A1E54-F873-0194-9D19-E2EF7B72E62B}"/>
              </a:ext>
            </a:extLst>
          </p:cNvPr>
          <p:cNvSpPr/>
          <p:nvPr/>
        </p:nvSpPr>
        <p:spPr>
          <a:xfrm>
            <a:off x="2272426" y="3713724"/>
            <a:ext cx="2455438" cy="23391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DISPONIBILIDAD:</a:t>
            </a:r>
          </a:p>
          <a:p>
            <a:pPr algn="ctr"/>
            <a:r>
              <a:rPr lang="es-CO" dirty="0"/>
              <a:t>Capacidad de un servicio remoto de </a:t>
            </a:r>
            <a:r>
              <a:rPr lang="es-CO" b="1" dirty="0"/>
              <a:t>aceptar </a:t>
            </a:r>
            <a:r>
              <a:rPr lang="es-CO" b="1" dirty="0" err="1"/>
              <a:t>requests</a:t>
            </a:r>
            <a:r>
              <a:rPr lang="es-CO" b="1" dirty="0"/>
              <a:t> </a:t>
            </a:r>
            <a:r>
              <a:rPr lang="es-CO" dirty="0"/>
              <a:t>eficientemente.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554B515-A43A-CA8C-77DD-71D440728FCA}"/>
              </a:ext>
            </a:extLst>
          </p:cNvPr>
          <p:cNvSpPr/>
          <p:nvPr/>
        </p:nvSpPr>
        <p:spPr>
          <a:xfrm>
            <a:off x="8549401" y="3751824"/>
            <a:ext cx="2455438" cy="23391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RESPONSIVIDAD:</a:t>
            </a:r>
          </a:p>
          <a:p>
            <a:pPr algn="ctr"/>
            <a:r>
              <a:rPr lang="es-CO" dirty="0"/>
              <a:t>Capacidad del consumidor de </a:t>
            </a:r>
            <a:r>
              <a:rPr lang="es-CO" b="1" dirty="0"/>
              <a:t>recibir responses </a:t>
            </a:r>
            <a:r>
              <a:rPr lang="es-CO" dirty="0"/>
              <a:t>eficientemente.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8AF9365-41F5-69CC-D15D-245A2E902673}"/>
              </a:ext>
            </a:extLst>
          </p:cNvPr>
          <p:cNvSpPr/>
          <p:nvPr/>
        </p:nvSpPr>
        <p:spPr>
          <a:xfrm>
            <a:off x="5172075" y="5362575"/>
            <a:ext cx="3222914" cy="119514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RESPONSIVIDAD:</a:t>
            </a:r>
          </a:p>
          <a:p>
            <a:pPr algn="ctr"/>
            <a:r>
              <a:rPr lang="es-CO" dirty="0" err="1"/>
              <a:t>Patron</a:t>
            </a:r>
            <a:r>
              <a:rPr lang="es-CO" dirty="0"/>
              <a:t> </a:t>
            </a:r>
            <a:r>
              <a:rPr lang="es-CO" i="1" dirty="0" err="1"/>
              <a:t>Circuit</a:t>
            </a:r>
            <a:r>
              <a:rPr lang="es-CO" i="1" dirty="0"/>
              <a:t> Breaker</a:t>
            </a:r>
            <a:r>
              <a:rPr lang="es-CO" dirty="0"/>
              <a:t>.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6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E0DA7-AB7F-169A-0613-C9BA4E67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Orquestación de servicios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A6F94A-9AFB-1624-754D-D83F1FC5F6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2DAA9C0-1680-9F14-7A9D-4240E7A329AB}"/>
              </a:ext>
            </a:extLst>
          </p:cNvPr>
          <p:cNvSpPr txBox="1">
            <a:spLocks/>
          </p:cNvSpPr>
          <p:nvPr/>
        </p:nvSpPr>
        <p:spPr>
          <a:xfrm>
            <a:off x="1870516" y="1240971"/>
            <a:ext cx="5051394" cy="52519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85000" lnSpcReduction="20000"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Un </a:t>
            </a:r>
            <a:r>
              <a:rPr lang="es-ES" sz="2000" b="1" dirty="0"/>
              <a:t>proceso de negocio </a:t>
            </a:r>
            <a:r>
              <a:rPr lang="es-ES" sz="2000" dirty="0"/>
              <a:t>es una colección de actividades o tareas relacionadas y estructuradas, que en una secuencia específica, produce un servicio o producto (cumple un objetivo de negocio en particular).</a:t>
            </a:r>
          </a:p>
          <a:p>
            <a:endParaRPr lang="es-ES" sz="2000" dirty="0"/>
          </a:p>
          <a:p>
            <a:r>
              <a:rPr lang="es-ES" sz="2000" dirty="0"/>
              <a:t>Se modelan con </a:t>
            </a:r>
            <a:r>
              <a:rPr lang="es-ES" sz="2000" b="1" dirty="0"/>
              <a:t>diagramas </a:t>
            </a:r>
            <a:r>
              <a:rPr lang="es-ES" sz="2000" dirty="0"/>
              <a:t>de flujos, actividades, procesos, etc.</a:t>
            </a:r>
          </a:p>
          <a:p>
            <a:endParaRPr lang="es-ES" sz="2000" dirty="0"/>
          </a:p>
          <a:p>
            <a:r>
              <a:rPr lang="es-ES" sz="2000" dirty="0"/>
              <a:t>La idea es reutilizar servicios previamente definidos, para </a:t>
            </a:r>
            <a:r>
              <a:rPr lang="es-ES" sz="2000" b="1" dirty="0"/>
              <a:t>componer u orquestar </a:t>
            </a:r>
            <a:r>
              <a:rPr lang="es-ES" sz="2000" dirty="0"/>
              <a:t>procesos mas complejos.</a:t>
            </a:r>
          </a:p>
          <a:p>
            <a:endParaRPr lang="es-ES" sz="2000" dirty="0"/>
          </a:p>
          <a:p>
            <a:r>
              <a:rPr lang="es-ES" sz="2000" dirty="0"/>
              <a:t>Los servicios pueden agregar información de varios servicios o bien crear flujos de trabajo (</a:t>
            </a:r>
            <a:r>
              <a:rPr lang="es-ES" sz="2000" dirty="0" err="1"/>
              <a:t>workflows</a:t>
            </a:r>
            <a:r>
              <a:rPr lang="es-ES" sz="2000" dirty="0"/>
              <a:t>)  con </a:t>
            </a:r>
            <a:r>
              <a:rPr lang="es-ES" sz="2000" dirty="0" err="1"/>
              <a:t>distinos</a:t>
            </a:r>
            <a:r>
              <a:rPr lang="es-ES" sz="2000" dirty="0"/>
              <a:t> servicios para satisfacer el </a:t>
            </a:r>
            <a:r>
              <a:rPr lang="es-ES" sz="2000" dirty="0" err="1"/>
              <a:t>request</a:t>
            </a:r>
            <a:r>
              <a:rPr lang="es-ES" sz="2000" dirty="0"/>
              <a:t> de un consumidor. Esto se conoce como </a:t>
            </a:r>
            <a:r>
              <a:rPr lang="es-ES" sz="2000" b="1" dirty="0"/>
              <a:t>orquestación de servicios.</a:t>
            </a:r>
          </a:p>
          <a:p>
            <a:endParaRPr lang="es-ES" sz="2000" b="1" dirty="0"/>
          </a:p>
          <a:p>
            <a:r>
              <a:rPr lang="es-CO" sz="2000" dirty="0"/>
              <a:t>Se conoce como </a:t>
            </a:r>
            <a:r>
              <a:rPr lang="es-CO" sz="2000" b="1" dirty="0"/>
              <a:t>coreografía de servicios </a:t>
            </a:r>
            <a:r>
              <a:rPr lang="es-CO" sz="2000" dirty="0"/>
              <a:t>al patrón de interacciones entre servicios sin puntos de control únicos.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CE5772-95BA-6087-AD05-1DEA98F6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32" y="2095039"/>
            <a:ext cx="4436194" cy="29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ADB48-13FD-C83B-F573-AB8DB896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Identificando proyectos SOA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E020C0-5624-B052-BF71-D8A377504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pPr algn="just"/>
            <a:r>
              <a:rPr lang="es-CO" sz="2200" dirty="0"/>
              <a:t>Que una aplicación provea o consuma unos cuantos servicios no implica necesariamente que su arquitectura este principalmente orientada a servicios.</a:t>
            </a:r>
          </a:p>
          <a:p>
            <a:pPr marL="0" indent="0" algn="just">
              <a:buNone/>
            </a:pPr>
            <a:endParaRPr lang="es-CO" sz="2200" dirty="0"/>
          </a:p>
          <a:p>
            <a:pPr algn="just"/>
            <a:r>
              <a:rPr lang="es-CO" sz="2200" dirty="0"/>
              <a:t>Si el diseño de tu aplicación implica principalmente: (i) lidiar con el desarrollo de servicios, (</a:t>
            </a:r>
            <a:r>
              <a:rPr lang="es-CO" sz="2200" dirty="0" err="1"/>
              <a:t>ii</a:t>
            </a:r>
            <a:r>
              <a:rPr lang="es-CO" sz="2200" dirty="0"/>
              <a:t>) lidiar con consumidores de servicios, (</a:t>
            </a:r>
            <a:r>
              <a:rPr lang="es-CO" sz="2200" dirty="0" err="1"/>
              <a:t>iii</a:t>
            </a:r>
            <a:r>
              <a:rPr lang="es-CO" sz="2200" dirty="0"/>
              <a:t>) establecer procesos de negocios, y/o (</a:t>
            </a:r>
            <a:r>
              <a:rPr lang="es-CO" sz="2200" dirty="0" err="1"/>
              <a:t>iv</a:t>
            </a:r>
            <a:r>
              <a:rPr lang="es-CO" sz="2200" dirty="0"/>
              <a:t>) orquestar o componer servicios; muy probablemente te encuentres en el desarrollo de un arquitectura orientada a servicios.</a:t>
            </a:r>
          </a:p>
          <a:p>
            <a:pPr algn="just"/>
            <a:endParaRPr lang="es-CO" sz="2200" dirty="0"/>
          </a:p>
          <a:p>
            <a:pPr algn="just"/>
            <a:r>
              <a:rPr lang="es-CO" sz="2200" b="1" dirty="0"/>
              <a:t>Nota: </a:t>
            </a:r>
            <a:r>
              <a:rPr lang="es-CO" sz="2200" dirty="0"/>
              <a:t>otra pista para identificar arquitecturas orientadas a servicios, es cuando por lo general, dentro del proyecto donde se desarrollan los servicios, “falta” la capa “vista”.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E13FB5-A957-50A5-3A8B-240434DAF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98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AD1BE31-1A37-B88C-4103-9EB8C08C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72" y="111034"/>
            <a:ext cx="9079089" cy="66359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330576-E9D4-8C22-E0FA-71BF130E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472" y="458043"/>
            <a:ext cx="3124271" cy="1018902"/>
          </a:xfrm>
        </p:spPr>
        <p:txBody>
          <a:bodyPr>
            <a:normAutofit fontScale="90000"/>
          </a:bodyPr>
          <a:lstStyle/>
          <a:p>
            <a:pPr algn="l"/>
            <a:r>
              <a:rPr lang="es-CO" dirty="0"/>
              <a:t>Ejemplo Proyecto SOA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5EC34F-1205-4781-ED73-5ED2FCB89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547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30576-E9D4-8C22-E0FA-71BF130E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397" y="0"/>
            <a:ext cx="4393603" cy="1389807"/>
          </a:xfrm>
        </p:spPr>
        <p:txBody>
          <a:bodyPr>
            <a:normAutofit fontScale="90000"/>
          </a:bodyPr>
          <a:lstStyle/>
          <a:p>
            <a:pPr algn="l"/>
            <a:r>
              <a:rPr lang="es-CO" dirty="0"/>
              <a:t>Ejemplo Proyecto SOA - Python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5EC34F-1205-4781-ED73-5ED2FCB89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4BBB56-A043-AFBB-660F-6D76D417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35" y="219074"/>
            <a:ext cx="2704884" cy="64865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A60D73-7AE8-DBBD-50CA-521FBA988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40" y="319992"/>
            <a:ext cx="3696020" cy="1112616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3BFC508-D116-B5C7-1D8F-727FCD14294D}"/>
              </a:ext>
            </a:extLst>
          </p:cNvPr>
          <p:cNvCxnSpPr/>
          <p:nvPr/>
        </p:nvCxnSpPr>
        <p:spPr>
          <a:xfrm flipV="1">
            <a:off x="3171825" y="1514475"/>
            <a:ext cx="1019175" cy="1800225"/>
          </a:xfrm>
          <a:prstGeom prst="straightConnector1">
            <a:avLst/>
          </a:prstGeom>
          <a:ln w="76200">
            <a:solidFill>
              <a:srgbClr val="D85C9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270947BF-86FD-D12F-579E-EB9825A26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47" y="1459013"/>
            <a:ext cx="5608806" cy="5006774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7697CF5-58C2-7378-7DDF-E32416AE64B0}"/>
              </a:ext>
            </a:extLst>
          </p:cNvPr>
          <p:cNvCxnSpPr>
            <a:cxnSpLocks/>
          </p:cNvCxnSpPr>
          <p:nvPr/>
        </p:nvCxnSpPr>
        <p:spPr>
          <a:xfrm flipV="1">
            <a:off x="2943225" y="3133725"/>
            <a:ext cx="3276600" cy="447675"/>
          </a:xfrm>
          <a:prstGeom prst="straightConnector1">
            <a:avLst/>
          </a:prstGeom>
          <a:ln w="76200">
            <a:solidFill>
              <a:srgbClr val="D85C9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F0BB99D-38E8-2F0A-FD1D-97C2D9B5A3D5}"/>
              </a:ext>
            </a:extLst>
          </p:cNvPr>
          <p:cNvSpPr/>
          <p:nvPr/>
        </p:nvSpPr>
        <p:spPr>
          <a:xfrm>
            <a:off x="9639300" y="1981200"/>
            <a:ext cx="3156239" cy="102369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Método para traer un producto de la BDD por id o para mostrar todos los productos si no se pasa id.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1D3517B-176D-5F6C-9D5A-E6C66BE43C8C}"/>
              </a:ext>
            </a:extLst>
          </p:cNvPr>
          <p:cNvSpPr/>
          <p:nvPr/>
        </p:nvSpPr>
        <p:spPr>
          <a:xfrm>
            <a:off x="9858375" y="3162300"/>
            <a:ext cx="771525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52EAF89-5EB2-44B8-F562-5E8E5EC6AB6C}"/>
              </a:ext>
            </a:extLst>
          </p:cNvPr>
          <p:cNvSpPr/>
          <p:nvPr/>
        </p:nvSpPr>
        <p:spPr>
          <a:xfrm>
            <a:off x="10658475" y="3295650"/>
            <a:ext cx="771525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3F8F8E8-2FD3-4FA1-A510-E1FE773C052E}"/>
              </a:ext>
            </a:extLst>
          </p:cNvPr>
          <p:cNvSpPr/>
          <p:nvPr/>
        </p:nvSpPr>
        <p:spPr>
          <a:xfrm>
            <a:off x="3810000" y="4381500"/>
            <a:ext cx="2689514" cy="65222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Método para agregar un producto a la BDD después de validarlo.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E680AD5-CD15-5F80-06E9-ABF6B4433CD8}"/>
              </a:ext>
            </a:extLst>
          </p:cNvPr>
          <p:cNvSpPr/>
          <p:nvPr/>
        </p:nvSpPr>
        <p:spPr>
          <a:xfrm>
            <a:off x="9744075" y="4600575"/>
            <a:ext cx="771525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34A7C27-1561-3F82-97F1-120A623A002F}"/>
              </a:ext>
            </a:extLst>
          </p:cNvPr>
          <p:cNvSpPr/>
          <p:nvPr/>
        </p:nvSpPr>
        <p:spPr>
          <a:xfrm>
            <a:off x="9667875" y="4781550"/>
            <a:ext cx="771525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00056F8-0332-3ACB-84BE-A2FA7DB84E58}"/>
              </a:ext>
            </a:extLst>
          </p:cNvPr>
          <p:cNvSpPr/>
          <p:nvPr/>
        </p:nvSpPr>
        <p:spPr>
          <a:xfrm>
            <a:off x="3810000" y="5600700"/>
            <a:ext cx="2657475" cy="7239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Método para actualizar un producto de la BDD después de validarlo.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B901344-754C-66B2-EDA2-A2B16AD5A00D}"/>
              </a:ext>
            </a:extLst>
          </p:cNvPr>
          <p:cNvSpPr/>
          <p:nvPr/>
        </p:nvSpPr>
        <p:spPr>
          <a:xfrm>
            <a:off x="9839325" y="5867400"/>
            <a:ext cx="771525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7A24A5A-4D7B-6A0F-4FF6-72E251A20832}"/>
              </a:ext>
            </a:extLst>
          </p:cNvPr>
          <p:cNvSpPr/>
          <p:nvPr/>
        </p:nvSpPr>
        <p:spPr>
          <a:xfrm>
            <a:off x="9991725" y="6019800"/>
            <a:ext cx="771525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BFFE11D-903C-EE88-79D4-C0D0A5E24AB4}"/>
              </a:ext>
            </a:extLst>
          </p:cNvPr>
          <p:cNvSpPr/>
          <p:nvPr/>
        </p:nvSpPr>
        <p:spPr>
          <a:xfrm>
            <a:off x="10467975" y="6172200"/>
            <a:ext cx="771525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0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BBC19-CF32-4E72-B340-5F5EBF4D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Principios de la SOA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D626C-3A83-3934-E084-1C9782806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867356" cy="4961436"/>
          </a:xfrm>
        </p:spPr>
        <p:txBody>
          <a:bodyPr anchor="ctr">
            <a:normAutofit fontScale="92500" lnSpcReduction="20000"/>
          </a:bodyPr>
          <a:lstStyle/>
          <a:p>
            <a:pPr indent="-457200">
              <a:buFont typeface="+mj-lt"/>
              <a:buAutoNum type="arabicPeriod"/>
            </a:pPr>
            <a:r>
              <a:rPr lang="es-ES" sz="2400" b="1" dirty="0"/>
              <a:t>Contrato de Servicios Estandarizados: </a:t>
            </a:r>
            <a:r>
              <a:rPr lang="es-ES" sz="2400" dirty="0"/>
              <a:t>especificados en las documentaciones del servicio.</a:t>
            </a:r>
          </a:p>
          <a:p>
            <a:pPr indent="-457200">
              <a:buFont typeface="+mj-lt"/>
              <a:buAutoNum type="arabicPeriod"/>
            </a:pPr>
            <a:r>
              <a:rPr lang="es-ES" sz="2400" b="1" dirty="0"/>
              <a:t>Bajo acoplamiento: </a:t>
            </a:r>
            <a:r>
              <a:rPr lang="es-ES" sz="2400" dirty="0"/>
              <a:t>los servicios se diseñan para ser </a:t>
            </a:r>
            <a:r>
              <a:rPr lang="es-ES" sz="2400" dirty="0" err="1"/>
              <a:t>auto-contenidos</a:t>
            </a:r>
            <a:r>
              <a:rPr lang="es-ES" sz="2400" dirty="0"/>
              <a:t>, </a:t>
            </a:r>
            <a:r>
              <a:rPr lang="es-ES" sz="2400" dirty="0" err="1"/>
              <a:t>mantiendo</a:t>
            </a:r>
            <a:r>
              <a:rPr lang="es-ES" sz="2400" dirty="0"/>
              <a:t> relaciones que minimizan dependencias con otros servicios.</a:t>
            </a:r>
          </a:p>
          <a:p>
            <a:pPr indent="-457200">
              <a:buFont typeface="+mj-lt"/>
              <a:buAutoNum type="arabicPeriod"/>
            </a:pPr>
            <a:r>
              <a:rPr lang="es-ES" sz="2400" b="1" dirty="0"/>
              <a:t>Abstracción: </a:t>
            </a:r>
            <a:r>
              <a:rPr lang="es-ES" sz="2400" dirty="0"/>
              <a:t>Un servicio está completamente </a:t>
            </a:r>
            <a:r>
              <a:rPr lang="es-ES" sz="2400" dirty="0" err="1"/>
              <a:t>definidio</a:t>
            </a:r>
            <a:r>
              <a:rPr lang="es-ES" sz="2400" dirty="0"/>
              <a:t> por los contratos de servicio, escondiendo su lógica la cual está encapsulada en su implementación.</a:t>
            </a:r>
          </a:p>
          <a:p>
            <a:pPr indent="-457200">
              <a:buFont typeface="+mj-lt"/>
              <a:buAutoNum type="arabicPeriod"/>
            </a:pPr>
            <a:r>
              <a:rPr lang="es-ES" sz="2400" b="1" dirty="0"/>
              <a:t>Reusabilidad: </a:t>
            </a:r>
            <a:r>
              <a:rPr lang="es-ES" sz="2400" dirty="0"/>
              <a:t>Al ser diseñados como componentes, los servicios se </a:t>
            </a:r>
            <a:r>
              <a:rPr lang="es-ES" sz="2400" dirty="0" err="1"/>
              <a:t>reusan</a:t>
            </a:r>
            <a:r>
              <a:rPr lang="es-ES" sz="2400" dirty="0"/>
              <a:t> efectivamente, reduciendo tiempo y costos.</a:t>
            </a:r>
          </a:p>
          <a:p>
            <a:pPr indent="-457200">
              <a:buFont typeface="+mj-lt"/>
              <a:buAutoNum type="arabicPeriod"/>
            </a:pPr>
            <a:r>
              <a:rPr lang="es-ES" sz="2400" b="1" dirty="0"/>
              <a:t>Autonomía: </a:t>
            </a:r>
            <a:r>
              <a:rPr lang="es-ES" sz="2400" dirty="0"/>
              <a:t>los servicios controlan la lógica que encapsulan. El consumidor no tiene necesidad de conocer esta implementación.</a:t>
            </a:r>
          </a:p>
          <a:p>
            <a:pPr indent="-457200">
              <a:buFont typeface="+mj-lt"/>
              <a:buAutoNum type="arabicPeriod"/>
            </a:pPr>
            <a:r>
              <a:rPr lang="es-ES" sz="2400" b="1" dirty="0"/>
              <a:t>Descubrimiento: </a:t>
            </a:r>
            <a:r>
              <a:rPr lang="es-ES" sz="2400" dirty="0"/>
              <a:t>los servicios están definidos por documentos descriptivos que constituyen los metadatos suplementarios a través de los cuales pueden ser descubiertos. Esto permite un medio efectivo para usar recursos de terceros.</a:t>
            </a:r>
          </a:p>
          <a:p>
            <a:pPr indent="-457200">
              <a:buFont typeface="+mj-lt"/>
              <a:buAutoNum type="arabicPeriod"/>
            </a:pPr>
            <a:r>
              <a:rPr lang="es-ES" sz="2400" b="1" dirty="0"/>
              <a:t>Composición: </a:t>
            </a:r>
            <a:r>
              <a:rPr lang="es-ES" sz="2400" dirty="0"/>
              <a:t>utilizar múltiples servicios permite implementar operaciones complejas y sofisticadas (</a:t>
            </a:r>
            <a:r>
              <a:rPr lang="es-ES" sz="2400" b="1" dirty="0"/>
              <a:t>orquestación </a:t>
            </a:r>
            <a:r>
              <a:rPr lang="es-ES" sz="2400" dirty="0"/>
              <a:t>y </a:t>
            </a:r>
            <a:r>
              <a:rPr lang="es-ES" sz="2400" b="1" dirty="0"/>
              <a:t>coreografía</a:t>
            </a:r>
            <a:r>
              <a:rPr lang="es-ES" sz="2400" dirty="0"/>
              <a:t>).</a:t>
            </a:r>
          </a:p>
          <a:p>
            <a:pPr indent="-457200">
              <a:buFont typeface="+mj-lt"/>
              <a:buAutoNum type="arabicPeriod"/>
            </a:pPr>
            <a:endParaRPr lang="es-ES" sz="2400" b="1" dirty="0"/>
          </a:p>
          <a:p>
            <a:pPr indent="-457200">
              <a:buFont typeface="+mj-lt"/>
              <a:buAutoNum type="arabicPeriod"/>
            </a:pPr>
            <a:endParaRPr lang="es-ES" sz="24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0AB90A-A26A-42BA-CD54-8717C80E7C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089E93-D884-3A5C-142B-3CDFBDE57B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A39637-23EF-8EDC-E61C-E020B6DB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77" y="151963"/>
            <a:ext cx="5146162" cy="6554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33046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ADB48-13FD-C83B-F573-AB8DB896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Ventajas/Desventajas de SOA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E020C0-5624-B052-BF71-D8A377504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099" y="1176195"/>
            <a:ext cx="10467975" cy="3047999"/>
          </a:xfrm>
        </p:spPr>
        <p:txBody>
          <a:bodyPr anchor="ctr">
            <a:noAutofit/>
          </a:bodyPr>
          <a:lstStyle/>
          <a:p>
            <a:pPr marL="76200" indent="0" fontAlgn="base">
              <a:buNone/>
            </a:pPr>
            <a:r>
              <a:rPr lang="en-US" sz="2000" b="1" dirty="0"/>
              <a:t>Advantages of SOA:</a:t>
            </a:r>
            <a:r>
              <a:rPr lang="en-US" sz="2000" dirty="0"/>
              <a:t> </a:t>
            </a:r>
          </a:p>
          <a:p>
            <a:pPr lvl="1" fontAlgn="base"/>
            <a:r>
              <a:rPr lang="en-US" sz="1600" b="1" dirty="0"/>
              <a:t>Service reusability:</a:t>
            </a:r>
            <a:r>
              <a:rPr lang="en-US" sz="1600" dirty="0"/>
              <a:t> In SOA, applications are made from existing services. Thus, services can be reused to make many applications.</a:t>
            </a:r>
          </a:p>
          <a:p>
            <a:pPr lvl="1" fontAlgn="base"/>
            <a:r>
              <a:rPr lang="en-US" sz="1600" b="1" dirty="0"/>
              <a:t>Easy maintenance:</a:t>
            </a:r>
            <a:r>
              <a:rPr lang="en-US" sz="1600" dirty="0"/>
              <a:t> As services are independent of each other they can be updated and modified easily without affecting other services.</a:t>
            </a:r>
          </a:p>
          <a:p>
            <a:pPr lvl="1" fontAlgn="base"/>
            <a:r>
              <a:rPr lang="en-US" sz="1600" b="1" dirty="0"/>
              <a:t>Platform independent:</a:t>
            </a:r>
            <a:r>
              <a:rPr lang="en-US" sz="1600" dirty="0"/>
              <a:t> SOA allows making a complex application by combining services picked from different sources, independent of the platform.</a:t>
            </a:r>
          </a:p>
          <a:p>
            <a:pPr lvl="1" fontAlgn="base"/>
            <a:r>
              <a:rPr lang="en-US" sz="1600" b="1" dirty="0"/>
              <a:t>Availability:</a:t>
            </a:r>
            <a:r>
              <a:rPr lang="en-US" sz="1600" dirty="0"/>
              <a:t> SOA facilities are easily available to anyone on request.</a:t>
            </a:r>
          </a:p>
          <a:p>
            <a:pPr lvl="1" fontAlgn="base"/>
            <a:r>
              <a:rPr lang="en-US" sz="1600" b="1" dirty="0"/>
              <a:t>Reliability:</a:t>
            </a:r>
            <a:r>
              <a:rPr lang="en-US" sz="1600" dirty="0"/>
              <a:t> SOA applications are more reliable because it is easy to debug small services rather than huge codes</a:t>
            </a:r>
          </a:p>
          <a:p>
            <a:pPr lvl="1" fontAlgn="base"/>
            <a:r>
              <a:rPr lang="en-US" sz="1600" b="1" dirty="0"/>
              <a:t>Scalability: </a:t>
            </a:r>
            <a:r>
              <a:rPr lang="en-US" sz="1600" dirty="0"/>
              <a:t>Services can run on different servers within an environment, this increases scalability,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E13FB5-A957-50A5-3A8B-240434DAF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C37A2708-8F3A-E4FF-68A5-5FBEA0ADCBA0}"/>
              </a:ext>
            </a:extLst>
          </p:cNvPr>
          <p:cNvSpPr txBox="1">
            <a:spLocks/>
          </p:cNvSpPr>
          <p:nvPr/>
        </p:nvSpPr>
        <p:spPr>
          <a:xfrm>
            <a:off x="1666874" y="4592413"/>
            <a:ext cx="10363200" cy="19450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 algn="r" fontAlgn="base">
              <a:buNone/>
            </a:pPr>
            <a:r>
              <a:rPr lang="en-US" sz="2000" b="1" dirty="0" err="1"/>
              <a:t>Disdvantages</a:t>
            </a:r>
            <a:r>
              <a:rPr lang="en-US" sz="2000" b="1" dirty="0"/>
              <a:t> of SOA:</a:t>
            </a:r>
            <a:r>
              <a:rPr lang="en-US" sz="2000" dirty="0"/>
              <a:t> </a:t>
            </a:r>
          </a:p>
          <a:p>
            <a:pPr lvl="1" fontAlgn="base"/>
            <a:r>
              <a:rPr lang="en-US" sz="1600" b="1" dirty="0"/>
              <a:t>High overhead:</a:t>
            </a:r>
            <a:r>
              <a:rPr lang="en-US" sz="1600" dirty="0"/>
              <a:t> A validation of input parameters of services is done whenever services interact this decreases performance as it increases load and response time.</a:t>
            </a:r>
          </a:p>
          <a:p>
            <a:pPr lvl="1" fontAlgn="base"/>
            <a:r>
              <a:rPr lang="en-US" sz="1600" b="1" dirty="0"/>
              <a:t>High investment:</a:t>
            </a:r>
            <a:r>
              <a:rPr lang="en-US" sz="1600" dirty="0"/>
              <a:t> A huge initial investment is required for SOA.</a:t>
            </a:r>
          </a:p>
          <a:p>
            <a:pPr lvl="1" fontAlgn="base"/>
            <a:r>
              <a:rPr lang="en-US" sz="1600" b="1" dirty="0"/>
              <a:t>Complex service management:</a:t>
            </a:r>
            <a:r>
              <a:rPr lang="en-US" sz="1600" dirty="0"/>
              <a:t> When services interact they exchange messages to tasks. The number of messages may go in millions. It becomes a cumbersome task to handle large numbers of messages.</a:t>
            </a:r>
          </a:p>
        </p:txBody>
      </p:sp>
    </p:spTree>
    <p:extLst>
      <p:ext uri="{BB962C8B-B14F-4D97-AF65-F5344CB8AC3E}">
        <p14:creationId xmlns:p14="http://schemas.microsoft.com/office/powerpoint/2010/main" val="406700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O" sz="2200" dirty="0"/>
              <a:t>Desarrolle el siguiente tutorial, y realice las actividades propuestas.</a:t>
            </a:r>
          </a:p>
          <a:p>
            <a:pPr algn="ctr"/>
            <a:r>
              <a:rPr lang="es-CO" sz="2200" dirty="0"/>
              <a:t>Este tutorial proporciona una manera práctica de entender los conceptos, componentes, librerías y arquitectura básica de Django.</a:t>
            </a:r>
          </a:p>
          <a:p>
            <a:pPr algn="ctr"/>
            <a:r>
              <a:rPr lang="es-CO" sz="2200" b="1" u="sng" dirty="0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200" dirty="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200" b="1" dirty="0"/>
          </a:p>
          <a:p>
            <a:pPr marL="0" indent="0" algn="ctr">
              <a:buNone/>
            </a:pPr>
            <a:r>
              <a:rPr lang="es-CO" sz="2200" b="1" dirty="0"/>
              <a:t>Nota: para todos los tutoriales de este curso, a medida de que vaya haciendo los tutoriales, vaya anotando en una hoja las dudas, y en la clase siguiente pregunte sus dudas.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BBE84-EB0C-CA35-098A-19192C56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Carpool system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185E91-5FCA-4217-AB52-7F785154D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O" sz="2200" dirty="0"/>
              <a:t>Imagínese que lo contrataron para desarrollar un aplicación de Sistema compartido de vehículos en la ciudad.</a:t>
            </a:r>
          </a:p>
          <a:p>
            <a:pPr algn="just"/>
            <a:endParaRPr lang="es-CO" sz="2200" dirty="0"/>
          </a:p>
          <a:p>
            <a:pPr algn="just"/>
            <a:r>
              <a:rPr lang="es-CO" sz="2200" dirty="0"/>
              <a:t>¿Qué funcionalidades deberíamos implementar, si desarrolláramos una aplicación desde cero?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C8DDCD-CE96-6263-9DF7-CB50396E86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pic>
        <p:nvPicPr>
          <p:cNvPr id="6" name="Picture 6" descr="https://png2.kisspng.com/sh/97ba86db0b829eb39f0da26585aa8600/L0KzQYm3U8IxN6ZtfZH0aYP2gLBuTfNpbaNAReZyZ3fyPYa0kBFqdqUyiNd9ZYL2csb5h71idJdmReR4bXXyPcT7hfx3cZCye9N7LYT1cbB6kPFzbZ95RdRqY3vqgrF8jvQuPZJnSaI7MkC0SIToVcAvQGc2S6g5N0e0RYO4VcQ6QGY7SKsEMz7zfri=/kisspng-chery-tiggo-5-saint-petersburg-alfa-romeo-stelvio-car-transparent-background-5ab10220183a50.8613607715215498560993.png">
            <a:extLst>
              <a:ext uri="{FF2B5EF4-FFF2-40B4-BE49-F238E27FC236}">
                <a16:creationId xmlns:a16="http://schemas.microsoft.com/office/drawing/2014/main" id="{89E8590A-7490-1B1B-0F01-5A869949A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02" y="3520957"/>
            <a:ext cx="3505957" cy="30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56E056-E694-86D3-8A30-D835B1E42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05" y="3835776"/>
            <a:ext cx="1397449" cy="24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560601"/>
            <a:ext cx="10702886" cy="2935631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es un servicio?</a:t>
            </a:r>
          </a:p>
          <a:p>
            <a:pPr algn="just">
              <a:buSzPct val="100000"/>
            </a:pPr>
            <a:r>
              <a:rPr lang="es-CO" sz="2000" dirty="0"/>
              <a:t>¿Para qué son útiles los servicios?</a:t>
            </a:r>
          </a:p>
          <a:p>
            <a:pPr algn="just">
              <a:buSzPct val="100000"/>
            </a:pPr>
            <a:r>
              <a:rPr lang="es-CO" sz="2000" dirty="0"/>
              <a:t>¿Qué tipos de protocolos/estrategias se usan en la comunicación con servicios?</a:t>
            </a:r>
          </a:p>
          <a:p>
            <a:pPr algn="just">
              <a:buSzPct val="100000"/>
            </a:pPr>
            <a:r>
              <a:rPr lang="es-CO" sz="2000" dirty="0"/>
              <a:t>¿Qué es SOA?</a:t>
            </a:r>
          </a:p>
          <a:p>
            <a:pPr algn="just">
              <a:buSzPct val="100000"/>
            </a:pPr>
            <a:r>
              <a:rPr lang="es-CO" sz="2000" dirty="0"/>
              <a:t>¿Características que deben tener los servicios / SOA?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123370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077" y="611828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 dirty="0"/>
              <a:t>Meles, A. (2022). Django 4 By Example.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https://www.geeksforgeeks.org/service-oriented-architecture/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C5D34B-A527-CECC-533E-8F10A8D5E3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pic>
        <p:nvPicPr>
          <p:cNvPr id="5" name="Picture 12" descr="Image result for login icon">
            <a:extLst>
              <a:ext uri="{FF2B5EF4-FFF2-40B4-BE49-F238E27FC236}">
                <a16:creationId xmlns:a16="http://schemas.microsoft.com/office/drawing/2014/main" id="{8FF689B9-8657-DF7F-0451-7F9F7069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50" y="681170"/>
            <a:ext cx="1816224" cy="18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cons.veryicon.com/png/Application/Mavrick/Maps.png">
            <a:extLst>
              <a:ext uri="{FF2B5EF4-FFF2-40B4-BE49-F238E27FC236}">
                <a16:creationId xmlns:a16="http://schemas.microsoft.com/office/drawing/2014/main" id="{2C2510A0-081B-E81E-9330-52CB088EA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713" y="537360"/>
            <a:ext cx="1996801" cy="199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dn.onlinewebfonts.com/svg/img_453148.png">
            <a:extLst>
              <a:ext uri="{FF2B5EF4-FFF2-40B4-BE49-F238E27FC236}">
                <a16:creationId xmlns:a16="http://schemas.microsoft.com/office/drawing/2014/main" id="{D54A2260-C50C-0A22-29CE-86BD7AE0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845" y="681170"/>
            <a:ext cx="1896613" cy="164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4DD93FD-189B-CB84-EFFE-7AEB5F06078F}"/>
              </a:ext>
            </a:extLst>
          </p:cNvPr>
          <p:cNvSpPr/>
          <p:nvPr/>
        </p:nvSpPr>
        <p:spPr>
          <a:xfrm>
            <a:off x="4228962" y="2966375"/>
            <a:ext cx="5181600" cy="10405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¿Qué tal si en lugar de implementar cada una de estas funcionalidades, utilizamos servicios ya existentes?</a:t>
            </a:r>
          </a:p>
        </p:txBody>
      </p:sp>
      <p:pic>
        <p:nvPicPr>
          <p:cNvPr id="10" name="Picture 6" descr="https://png2.kisspng.com/sh/97ba86db0b829eb39f0da26585aa8600/L0KzQYm3U8IxN6ZtfZH0aYP2gLBuTfNpbaNAReZyZ3fyPYa0kBFqdqUyiNd9ZYL2csb5h71idJdmReR4bXXyPcT7hfx3cZCye9N7LYT1cbB6kPFzbZ95RdRqY3vqgrF8jvQuPZJnSaI7MkC0SIToVcAvQGc2S6g5N0e0RYO4VcQ6QGY7SKsEMz7zfri=/kisspng-chery-tiggo-5-saint-petersburg-alfa-romeo-stelvio-car-transparent-background-5ab10220183a50.8613607715215498560993.png">
            <a:extLst>
              <a:ext uri="{FF2B5EF4-FFF2-40B4-BE49-F238E27FC236}">
                <a16:creationId xmlns:a16="http://schemas.microsoft.com/office/drawing/2014/main" id="{896A2949-04D4-DE20-0F62-8234B19B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156" y="4006884"/>
            <a:ext cx="3505957" cy="30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EACDCBE-6888-E74C-2CE3-EE5BCB3CB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39" y="4613696"/>
            <a:ext cx="1015456" cy="17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echa abajo 6">
            <a:extLst>
              <a:ext uri="{FF2B5EF4-FFF2-40B4-BE49-F238E27FC236}">
                <a16:creationId xmlns:a16="http://schemas.microsoft.com/office/drawing/2014/main" id="{1ADDFEAF-1C53-E909-E97D-33E0F9A7ECFA}"/>
              </a:ext>
            </a:extLst>
          </p:cNvPr>
          <p:cNvSpPr/>
          <p:nvPr/>
        </p:nvSpPr>
        <p:spPr>
          <a:xfrm>
            <a:off x="3456654" y="2809948"/>
            <a:ext cx="576064" cy="1441392"/>
          </a:xfrm>
          <a:prstGeom prst="downArrow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66FAB6-9939-D8CA-A243-A700D664F5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pic>
        <p:nvPicPr>
          <p:cNvPr id="5" name="Picture 12" descr="Image result for login icon">
            <a:extLst>
              <a:ext uri="{FF2B5EF4-FFF2-40B4-BE49-F238E27FC236}">
                <a16:creationId xmlns:a16="http://schemas.microsoft.com/office/drawing/2014/main" id="{88A876E5-C872-9A68-8762-F8110F0A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73" y="681170"/>
            <a:ext cx="1816224" cy="18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cons.veryicon.com/png/Application/Mavrick/Maps.png">
            <a:extLst>
              <a:ext uri="{FF2B5EF4-FFF2-40B4-BE49-F238E27FC236}">
                <a16:creationId xmlns:a16="http://schemas.microsoft.com/office/drawing/2014/main" id="{5FE0CFBD-4499-3BB7-AFFB-59231025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713" y="537360"/>
            <a:ext cx="1996801" cy="199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dn.onlinewebfonts.com/svg/img_453148.png">
            <a:extLst>
              <a:ext uri="{FF2B5EF4-FFF2-40B4-BE49-F238E27FC236}">
                <a16:creationId xmlns:a16="http://schemas.microsoft.com/office/drawing/2014/main" id="{43DF48B1-E223-17D7-F9B8-93C4C82D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845" y="681170"/>
            <a:ext cx="1896613" cy="164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google maps icon">
            <a:extLst>
              <a:ext uri="{FF2B5EF4-FFF2-40B4-BE49-F238E27FC236}">
                <a16:creationId xmlns:a16="http://schemas.microsoft.com/office/drawing/2014/main" id="{3721BFE1-EF76-AF18-5629-36249C3F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7524" y="4572798"/>
            <a:ext cx="1714739" cy="171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pse icon">
            <a:extLst>
              <a:ext uri="{FF2B5EF4-FFF2-40B4-BE49-F238E27FC236}">
                <a16:creationId xmlns:a16="http://schemas.microsoft.com/office/drawing/2014/main" id="{2A4DB5BE-A719-8999-910B-5DAEFFA0D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06" y="4539697"/>
            <a:ext cx="1780943" cy="178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fb login icon">
            <a:extLst>
              <a:ext uri="{FF2B5EF4-FFF2-40B4-BE49-F238E27FC236}">
                <a16:creationId xmlns:a16="http://schemas.microsoft.com/office/drawing/2014/main" id="{F07466B6-D9E8-962E-A925-3A24861C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64" y="4819386"/>
            <a:ext cx="2306105" cy="506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C992A5-9245-54FE-944F-B8DE7B0F7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1464" y="5463270"/>
            <a:ext cx="2736304" cy="467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2" descr="Image result for paypal png">
            <a:extLst>
              <a:ext uri="{FF2B5EF4-FFF2-40B4-BE49-F238E27FC236}">
                <a16:creationId xmlns:a16="http://schemas.microsoft.com/office/drawing/2014/main" id="{A8CD277D-A7EC-5425-7B96-A3F9E7494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86" y="4731222"/>
            <a:ext cx="1484770" cy="14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echa abajo 6">
            <a:extLst>
              <a:ext uri="{FF2B5EF4-FFF2-40B4-BE49-F238E27FC236}">
                <a16:creationId xmlns:a16="http://schemas.microsoft.com/office/drawing/2014/main" id="{8023A770-B9B3-C588-2766-AAC6C1EF8A02}"/>
              </a:ext>
            </a:extLst>
          </p:cNvPr>
          <p:cNvSpPr/>
          <p:nvPr/>
        </p:nvSpPr>
        <p:spPr>
          <a:xfrm>
            <a:off x="6630053" y="2809948"/>
            <a:ext cx="576064" cy="1441392"/>
          </a:xfrm>
          <a:prstGeom prst="downArrow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 abajo 6">
            <a:extLst>
              <a:ext uri="{FF2B5EF4-FFF2-40B4-BE49-F238E27FC236}">
                <a16:creationId xmlns:a16="http://schemas.microsoft.com/office/drawing/2014/main" id="{6F2D5C42-7273-EE86-0482-BD889470A62F}"/>
              </a:ext>
            </a:extLst>
          </p:cNvPr>
          <p:cNvSpPr/>
          <p:nvPr/>
        </p:nvSpPr>
        <p:spPr>
          <a:xfrm>
            <a:off x="9710081" y="2809948"/>
            <a:ext cx="576064" cy="1441392"/>
          </a:xfrm>
          <a:prstGeom prst="downArrow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64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Introducción</a:t>
            </a:r>
          </a:p>
          <a:p>
            <a:pPr marL="457200" indent="-457200">
              <a:buSzPct val="100000"/>
            </a:pPr>
            <a:r>
              <a:rPr lang="es-ES" b="1" dirty="0"/>
              <a:t>Servicios</a:t>
            </a:r>
          </a:p>
          <a:p>
            <a:pPr marL="457200" indent="-457200">
              <a:buSzPct val="100000"/>
            </a:pPr>
            <a:r>
              <a:rPr lang="es-ES" dirty="0"/>
              <a:t>SOA</a:t>
            </a:r>
          </a:p>
        </p:txBody>
      </p:sp>
    </p:spTree>
    <p:extLst>
      <p:ext uri="{BB962C8B-B14F-4D97-AF65-F5344CB8AC3E}">
        <p14:creationId xmlns:p14="http://schemas.microsoft.com/office/powerpoint/2010/main" val="7412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F0F41EA-5B77-D967-3090-E1659294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Service</a:t>
            </a:r>
            <a:r>
              <a:rPr lang="es-CO" dirty="0"/>
              <a:t> </a:t>
            </a:r>
            <a:r>
              <a:rPr lang="es-CO" dirty="0" err="1"/>
              <a:t>definition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B808265-F6B8-98AA-3DF1-9498505E2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2000" dirty="0"/>
              <a:t>A service is a </a:t>
            </a:r>
            <a:r>
              <a:rPr lang="en-US" sz="2000" b="1" dirty="0"/>
              <a:t>function</a:t>
            </a:r>
            <a:r>
              <a:rPr lang="en-US" sz="2000" dirty="0"/>
              <a:t> that is well defined, </a:t>
            </a:r>
            <a:r>
              <a:rPr lang="en-US" sz="2000" b="1" dirty="0"/>
              <a:t>self-contained</a:t>
            </a:r>
            <a:r>
              <a:rPr lang="en-US" sz="2000" dirty="0"/>
              <a:t>, and does not depend on the context or state of other services.</a:t>
            </a:r>
            <a:endParaRPr lang="en-US" sz="1600" dirty="0"/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A service comprises a stand-alone unit of functionality available via a formally defined </a:t>
            </a:r>
            <a:r>
              <a:rPr lang="en-US" sz="2000" b="1" dirty="0"/>
              <a:t>interface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A service is a logical representation of a repeatable business activity that has a specified outcome (e.g., check customer credit, provide weather data, etc.); is self-contained; may be </a:t>
            </a:r>
            <a:r>
              <a:rPr lang="en-US" sz="2000" b="1" dirty="0"/>
              <a:t>composed of other services</a:t>
            </a:r>
            <a:r>
              <a:rPr lang="en-US" sz="2000" dirty="0"/>
              <a:t>; is a "</a:t>
            </a:r>
            <a:r>
              <a:rPr lang="en-US" sz="2000" b="1" dirty="0"/>
              <a:t>black box</a:t>
            </a:r>
            <a:r>
              <a:rPr lang="en-US" sz="2000" dirty="0"/>
              <a:t>" to consumers of the service.</a:t>
            </a:r>
            <a:endParaRPr lang="es-CO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73753E-495F-EC45-6540-3CA7BFBCC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3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8"/>
            <a:ext cx="9666016" cy="2757105"/>
          </a:xfrm>
        </p:spPr>
        <p:txBody>
          <a:bodyPr>
            <a:normAutofit/>
          </a:bodyPr>
          <a:lstStyle/>
          <a:p>
            <a:r>
              <a:rPr lang="es-CO" dirty="0"/>
              <a:t>¿Qué protocolos/estrategias conoce que permiten la comunicación con servicios?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80346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81DB979-DCE6-432B-9CD1-11CABE03F493}"/>
</file>

<file path=customXml/itemProps2.xml><?xml version="1.0" encoding="utf-8"?>
<ds:datastoreItem xmlns:ds="http://schemas.openxmlformats.org/officeDocument/2006/customXml" ds:itemID="{DF8C72A1-5D01-42EF-BDF1-5F6EDC9FAB89}"/>
</file>

<file path=customXml/itemProps3.xml><?xml version="1.0" encoding="utf-8"?>
<ds:datastoreItem xmlns:ds="http://schemas.openxmlformats.org/officeDocument/2006/customXml" ds:itemID="{98FB98E8-1F13-4995-A688-186B30CCD851}"/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5630</TotalTime>
  <Words>2212</Words>
  <Application>Microsoft Office PowerPoint</Application>
  <PresentationFormat>Panorámica</PresentationFormat>
  <Paragraphs>228</Paragraphs>
  <Slides>42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Modelo centrado en el estudiante</vt:lpstr>
      <vt:lpstr>Nicolás Ramírez Vélez</vt:lpstr>
      <vt:lpstr>Recapitulemos</vt:lpstr>
      <vt:lpstr>Agenda</vt:lpstr>
      <vt:lpstr>Carpool system</vt:lpstr>
      <vt:lpstr>Presentación de PowerPoint</vt:lpstr>
      <vt:lpstr>Presentación de PowerPoint</vt:lpstr>
      <vt:lpstr>Agenda</vt:lpstr>
      <vt:lpstr>Service definition</vt:lpstr>
      <vt:lpstr>¿Qué protocolos/estrategias conoce que permiten la comunicación con servicios?</vt:lpstr>
      <vt:lpstr>Comunicación con servicios</vt:lpstr>
      <vt:lpstr>Ejemplo Servicio SOAP</vt:lpstr>
      <vt:lpstr>Ejemplo Servicio SOAP – Consumo</vt:lpstr>
      <vt:lpstr>Ejemplo Servicio SOAP – Resultado</vt:lpstr>
      <vt:lpstr>¿Por qué se requiere “por lo general” ingresar una licencia para poder invocar funcionalidades de servicios?</vt:lpstr>
      <vt:lpstr>API KEY</vt:lpstr>
      <vt:lpstr>Ejemplo Servicio REST</vt:lpstr>
      <vt:lpstr>Ejemplo Servicio REST – Consumo</vt:lpstr>
      <vt:lpstr>Ejemplos de servicios/APIs</vt:lpstr>
      <vt:lpstr>Presentación de PowerPoint</vt:lpstr>
      <vt:lpstr>¿A qué se le parece el siguiente tipo de aplicación?</vt:lpstr>
      <vt:lpstr>Presentación de PowerPoint</vt:lpstr>
      <vt:lpstr>Presentación de PowerPoint</vt:lpstr>
      <vt:lpstr>Presentación de PowerPoint</vt:lpstr>
      <vt:lpstr>Agenda</vt:lpstr>
      <vt:lpstr>SOA</vt:lpstr>
      <vt:lpstr>Características de los servicios / SOA</vt:lpstr>
      <vt:lpstr>Características de los servicios / SOA – II </vt:lpstr>
      <vt:lpstr>Características de los servicios / SOA – III </vt:lpstr>
      <vt:lpstr>Características de los servicios / SOA – IV </vt:lpstr>
      <vt:lpstr>Sobre los contratos…</vt:lpstr>
      <vt:lpstr>Disponibilidad de Servicios</vt:lpstr>
      <vt:lpstr>Orquestación de servicios</vt:lpstr>
      <vt:lpstr>Identificando proyectos SOA</vt:lpstr>
      <vt:lpstr>Ejemplo Proyecto SOA</vt:lpstr>
      <vt:lpstr>Ejemplo Proyecto SOA - Python</vt:lpstr>
      <vt:lpstr>Principios de la SOA</vt:lpstr>
      <vt:lpstr>Presentación de PowerPoint</vt:lpstr>
      <vt:lpstr>Ventajas/Desventajas de SOA</vt:lpstr>
      <vt:lpstr>Ejercicio</vt:lpstr>
      <vt:lpstr>Recapitulemos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548</cp:revision>
  <dcterms:created xsi:type="dcterms:W3CDTF">2019-04-28T13:56:44Z</dcterms:created>
  <dcterms:modified xsi:type="dcterms:W3CDTF">2024-09-03T20:10:08Z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</Properties>
</file>